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3" r:id="rId2"/>
    <p:sldId id="296" r:id="rId3"/>
    <p:sldId id="292" r:id="rId4"/>
    <p:sldId id="291" r:id="rId5"/>
    <p:sldId id="272" r:id="rId6"/>
    <p:sldId id="273" r:id="rId7"/>
    <p:sldId id="275" r:id="rId8"/>
    <p:sldId id="298" r:id="rId9"/>
    <p:sldId id="278" r:id="rId10"/>
    <p:sldId id="276" r:id="rId11"/>
    <p:sldId id="277" r:id="rId12"/>
    <p:sldId id="279" r:id="rId13"/>
    <p:sldId id="282" r:id="rId14"/>
    <p:sldId id="280" r:id="rId15"/>
    <p:sldId id="283" r:id="rId16"/>
    <p:sldId id="284" r:id="rId17"/>
    <p:sldId id="281" r:id="rId18"/>
    <p:sldId id="285" r:id="rId19"/>
    <p:sldId id="286" r:id="rId20"/>
    <p:sldId id="287" r:id="rId21"/>
    <p:sldId id="299" r:id="rId22"/>
    <p:sldId id="300" r:id="rId23"/>
    <p:sldId id="288" r:id="rId24"/>
  </p:sldIdLst>
  <p:sldSz cx="13442950" cy="7561263"/>
  <p:notesSz cx="6858000" cy="9144000"/>
  <p:defaultTextStyle>
    <a:defPPr>
      <a:defRPr lang="ru-RU"/>
    </a:defPPr>
    <a:lvl1pPr marL="0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69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38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07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678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347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01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68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35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6" userDrawn="1">
          <p15:clr>
            <a:srgbClr val="A4A3A4"/>
          </p15:clr>
        </p15:guide>
        <p15:guide id="2" orient="horz" pos="657" userDrawn="1">
          <p15:clr>
            <a:srgbClr val="A4A3A4"/>
          </p15:clr>
        </p15:guide>
        <p15:guide id="3" orient="horz" pos="3515" userDrawn="1">
          <p15:clr>
            <a:srgbClr val="A4A3A4"/>
          </p15:clr>
        </p15:guide>
        <p15:guide id="4" orient="horz" pos="4241" userDrawn="1">
          <p15:clr>
            <a:srgbClr val="A4A3A4"/>
          </p15:clr>
        </p15:guide>
        <p15:guide id="5" orient="horz" pos="1542" userDrawn="1">
          <p15:clr>
            <a:srgbClr val="A4A3A4"/>
          </p15:clr>
        </p15:guide>
        <p15:guide id="6" orient="horz" pos="204" userDrawn="1">
          <p15:clr>
            <a:srgbClr val="A4A3A4"/>
          </p15:clr>
        </p15:guide>
        <p15:guide id="7" orient="horz" pos="793" userDrawn="1">
          <p15:clr>
            <a:srgbClr val="A4A3A4"/>
          </p15:clr>
        </p15:guide>
        <p15:guide id="8" orient="horz" pos="1111" userDrawn="1">
          <p15:clr>
            <a:srgbClr val="A4A3A4"/>
          </p15:clr>
        </p15:guide>
        <p15:guide id="9" orient="horz" pos="4399" userDrawn="1">
          <p15:clr>
            <a:srgbClr val="A4A3A4"/>
          </p15:clr>
        </p15:guide>
        <p15:guide id="10" pos="5518" userDrawn="1">
          <p15:clr>
            <a:srgbClr val="A4A3A4"/>
          </p15:clr>
        </p15:guide>
        <p15:guide id="11" pos="300" userDrawn="1">
          <p15:clr>
            <a:srgbClr val="A4A3A4"/>
          </p15:clr>
        </p15:guide>
        <p15:guide id="12" pos="8196" userDrawn="1">
          <p15:clr>
            <a:srgbClr val="A4A3A4"/>
          </p15:clr>
        </p15:guide>
        <p15:guide id="13" pos="1496" userDrawn="1">
          <p15:clr>
            <a:srgbClr val="A4A3A4"/>
          </p15:clr>
        </p15:guide>
        <p15:guide id="14" pos="1639" userDrawn="1">
          <p15:clr>
            <a:srgbClr val="A4A3A4"/>
          </p15:clr>
        </p15:guide>
        <p15:guide id="15" pos="2837" userDrawn="1">
          <p15:clr>
            <a:srgbClr val="A4A3A4"/>
          </p15:clr>
        </p15:guide>
        <p15:guide id="16" pos="2979" userDrawn="1">
          <p15:clr>
            <a:srgbClr val="A4A3A4"/>
          </p15:clr>
        </p15:guide>
        <p15:guide id="17" pos="4179" userDrawn="1">
          <p15:clr>
            <a:srgbClr val="A4A3A4"/>
          </p15:clr>
        </p15:guide>
        <p15:guide id="18" pos="4319" userDrawn="1">
          <p15:clr>
            <a:srgbClr val="A4A3A4"/>
          </p15:clr>
        </p15:guide>
        <p15:guide id="19" pos="5660" userDrawn="1">
          <p15:clr>
            <a:srgbClr val="A4A3A4"/>
          </p15:clr>
        </p15:guide>
        <p15:guide id="20" pos="6858" userDrawn="1">
          <p15:clr>
            <a:srgbClr val="A4A3A4"/>
          </p15:clr>
        </p15:guide>
        <p15:guide id="21" pos="7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A25"/>
    <a:srgbClr val="000403"/>
    <a:srgbClr val="000000"/>
    <a:srgbClr val="000806"/>
    <a:srgbClr val="1C252C"/>
    <a:srgbClr val="CCCC00"/>
    <a:srgbClr val="660033"/>
    <a:srgbClr val="014637"/>
    <a:srgbClr val="CC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487" autoAdjust="0"/>
  </p:normalViewPr>
  <p:slideViewPr>
    <p:cSldViewPr snapToObjects="1">
      <p:cViewPr varScale="1">
        <p:scale>
          <a:sx n="64" d="100"/>
          <a:sy n="64" d="100"/>
        </p:scale>
        <p:origin x="924" y="66"/>
      </p:cViewPr>
      <p:guideLst>
        <p:guide orient="horz" pos="3356"/>
        <p:guide orient="horz" pos="657"/>
        <p:guide orient="horz" pos="3515"/>
        <p:guide orient="horz" pos="4241"/>
        <p:guide orient="horz" pos="1542"/>
        <p:guide orient="horz" pos="204"/>
        <p:guide orient="horz" pos="793"/>
        <p:guide orient="horz" pos="1111"/>
        <p:guide orient="horz" pos="4399"/>
        <p:guide pos="5518"/>
        <p:guide pos="300"/>
        <p:guide pos="8196"/>
        <p:guide pos="1496"/>
        <p:guide pos="1639"/>
        <p:guide pos="2837"/>
        <p:guide pos="2979"/>
        <p:guide pos="4179"/>
        <p:guide pos="4319"/>
        <p:guide pos="5660"/>
        <p:guide pos="6858"/>
        <p:guide pos="7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4" d="100"/>
          <a:sy n="54" d="100"/>
        </p:scale>
        <p:origin x="-28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3FE3-7F00-4B2C-B033-E39E22911E6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BA15-77D7-4790-B982-52375D18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9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FE2EB-6E9E-4688-81A9-AF337DD08A2A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80934-6966-4A5B-9BB8-9C76C8B70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69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38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007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678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347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016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686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356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ТИТУЛЬНЫЙ ЛИСТ.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" y="784800"/>
            <a:ext cx="13441190" cy="454285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74979" y="1042988"/>
            <a:ext cx="12536908" cy="105885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7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ПРЕЗЕНТАЦИИ:</a:t>
            </a:r>
            <a:r>
              <a:rPr lang="en-US" dirty="0" smtClean="0"/>
              <a:t>         TAHOMA BOLD, K=37</a:t>
            </a:r>
            <a:endParaRPr lang="ru-RU" dirty="0" smtClean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9" y="2444819"/>
            <a:ext cx="12536908" cy="125888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ПОДЗАГОЛОВОК:</a:t>
            </a:r>
            <a:r>
              <a:rPr lang="en-US" dirty="0" smtClean="0"/>
              <a:t>		TAHOMA, K=19</a:t>
            </a:r>
            <a:endParaRPr lang="ru-RU" dirty="0"/>
          </a:p>
        </p:txBody>
      </p:sp>
      <p:pic>
        <p:nvPicPr>
          <p:cNvPr id="10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4003" y="5580065"/>
            <a:ext cx="1532545" cy="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4976" y="5580065"/>
            <a:ext cx="6154888" cy="84661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</a:lstStyle>
          <a:p>
            <a:pPr lvl="0"/>
            <a:r>
              <a:rPr lang="ru-RU" dirty="0" smtClean="0"/>
              <a:t>СОСТАВИТЕЛЬ ПРЕЗЕНТАЦИИ: </a:t>
            </a:r>
            <a:r>
              <a:rPr lang="en-US" dirty="0" smtClean="0"/>
              <a:t>	TAHOMA BOLD, K=11</a:t>
            </a:r>
            <a:endParaRPr lang="ru-RU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28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РАЗДЕЛ_большое 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803"/>
            <a:ext cx="13442950" cy="26745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3719329"/>
            <a:ext cx="4504267" cy="32616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98039" y="224975"/>
            <a:ext cx="1210266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0" hasCustomPrompt="1"/>
          </p:nvPr>
        </p:nvSpPr>
        <p:spPr>
          <a:xfrm>
            <a:off x="474974" y="4055991"/>
            <a:ext cx="4031288" cy="267660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ВАЖНАЯ ИНФОРМАЦИЯ: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5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713" y="4055991"/>
            <a:ext cx="4031288" cy="267660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ВАЖНАЯ ИНФОРМАЦИЯ: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6" name="Текст 5"/>
          <p:cNvSpPr>
            <a:spLocks noGrp="1"/>
          </p:cNvSpPr>
          <p:nvPr>
            <p:ph type="body" sz="quarter" idx="32" hasCustomPrompt="1"/>
          </p:nvPr>
        </p:nvSpPr>
        <p:spPr>
          <a:xfrm>
            <a:off x="8986428" y="4055991"/>
            <a:ext cx="4031288" cy="267660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ВАЖНАЯ ИНФОРМАЦИЯ: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319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РАЗДЕЛ_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4" y="2160424"/>
            <a:ext cx="4525653" cy="2268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0186" y="2447930"/>
            <a:ext cx="1901891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 hasCustomPrompt="1"/>
          </p:nvPr>
        </p:nvSpPr>
        <p:spPr>
          <a:xfrm>
            <a:off x="2597806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4638797" y="2160424"/>
            <a:ext cx="4163601" cy="2268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68479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39" hasCustomPrompt="1"/>
          </p:nvPr>
        </p:nvSpPr>
        <p:spPr>
          <a:xfrm>
            <a:off x="6852392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15539" y="2160424"/>
            <a:ext cx="4525653" cy="2268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28568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36" name="Текст 11"/>
          <p:cNvSpPr>
            <a:spLocks noGrp="1"/>
          </p:cNvSpPr>
          <p:nvPr>
            <p:ph type="body" sz="quarter" idx="41" hasCustomPrompt="1"/>
          </p:nvPr>
        </p:nvSpPr>
        <p:spPr>
          <a:xfrm>
            <a:off x="11107526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2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3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0690"/>
            <a:ext cx="12533326" cy="29175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6" y="4606584"/>
            <a:ext cx="4023605" cy="9734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474976" y="5669823"/>
            <a:ext cx="4023605" cy="131359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228520" indent="-228520">
              <a:spcBef>
                <a:spcPts val="700"/>
              </a:spcBef>
              <a:buFont typeface="+mj-lt"/>
              <a:buAutoNum type="arabicPeriod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44" hasCustomPrompt="1"/>
          </p:nvPr>
        </p:nvSpPr>
        <p:spPr>
          <a:xfrm>
            <a:off x="4726142" y="4606584"/>
            <a:ext cx="4023605" cy="9734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45" hasCustomPrompt="1"/>
          </p:nvPr>
        </p:nvSpPr>
        <p:spPr>
          <a:xfrm>
            <a:off x="4726142" y="5669823"/>
            <a:ext cx="4023605" cy="131359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228520" indent="-228520">
              <a:spcBef>
                <a:spcPts val="700"/>
              </a:spcBef>
              <a:buFont typeface="+mj-lt"/>
              <a:buAutoNum type="arabicPeriod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1" name="Текст 5"/>
          <p:cNvSpPr>
            <a:spLocks noGrp="1"/>
          </p:cNvSpPr>
          <p:nvPr>
            <p:ph type="body" sz="quarter" idx="46" hasCustomPrompt="1"/>
          </p:nvPr>
        </p:nvSpPr>
        <p:spPr>
          <a:xfrm>
            <a:off x="8984584" y="4606584"/>
            <a:ext cx="4023605" cy="9734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2" name="Текст 5"/>
          <p:cNvSpPr>
            <a:spLocks noGrp="1"/>
          </p:cNvSpPr>
          <p:nvPr>
            <p:ph type="body" sz="quarter" idx="47" hasCustomPrompt="1"/>
          </p:nvPr>
        </p:nvSpPr>
        <p:spPr>
          <a:xfrm>
            <a:off x="8984584" y="5669823"/>
            <a:ext cx="4023605" cy="131359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228520" indent="-228520">
              <a:spcBef>
                <a:spcPts val="700"/>
              </a:spcBef>
              <a:buFont typeface="+mj-lt"/>
              <a:buAutoNum type="arabicPeriod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593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РАЗДЕЛ_Фото и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69" y="1764639"/>
            <a:ext cx="8755104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8759075" y="1764639"/>
            <a:ext cx="4682118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3" y="3857041"/>
            <a:ext cx="8757311" cy="11736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4975" y="3994733"/>
            <a:ext cx="8079402" cy="48645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37" hasCustomPrompt="1"/>
          </p:nvPr>
        </p:nvSpPr>
        <p:spPr>
          <a:xfrm>
            <a:off x="474975" y="4678855"/>
            <a:ext cx="8079402" cy="21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ПОДПИСЬ: </a:t>
            </a:r>
            <a:r>
              <a:rPr lang="en-US" dirty="0" smtClean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759072" y="3857041"/>
            <a:ext cx="4683878" cy="11736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38" hasCustomPrompt="1"/>
          </p:nvPr>
        </p:nvSpPr>
        <p:spPr>
          <a:xfrm>
            <a:off x="8982008" y="3994729"/>
            <a:ext cx="4026296" cy="42287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</a:t>
            </a:r>
            <a:r>
              <a:rPr lang="en-US" dirty="0" smtClean="0"/>
              <a:t>-</a:t>
            </a:r>
            <a:r>
              <a:rPr lang="ru-RU" dirty="0" smtClean="0"/>
              <a:t>РЫ: </a:t>
            </a:r>
            <a:r>
              <a:rPr lang="en-US" dirty="0" smtClean="0"/>
              <a:t>TAHOMA</a:t>
            </a:r>
            <a:endParaRPr lang="ru-RU" dirty="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39" hasCustomPrompt="1"/>
          </p:nvPr>
        </p:nvSpPr>
        <p:spPr>
          <a:xfrm>
            <a:off x="8982008" y="4678855"/>
            <a:ext cx="4026296" cy="25391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ПОДПИСЬ: </a:t>
            </a:r>
            <a:r>
              <a:rPr lang="en-US" dirty="0" smtClean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8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9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0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8" y="5199054"/>
            <a:ext cx="5562869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8982007" y="5199054"/>
            <a:ext cx="4029878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470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РАЗДЕЛ_Фото и Цифры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69" y="1042993"/>
            <a:ext cx="8755104" cy="281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8759077" y="1042993"/>
            <a:ext cx="4683879" cy="281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9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1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1763" y="3857041"/>
            <a:ext cx="8757311" cy="11736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4" name="Текст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4975" y="3994733"/>
            <a:ext cx="8079402" cy="48645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45" name="Текст 11"/>
          <p:cNvSpPr>
            <a:spLocks noGrp="1"/>
          </p:cNvSpPr>
          <p:nvPr>
            <p:ph type="body" sz="quarter" idx="37" hasCustomPrompt="1"/>
          </p:nvPr>
        </p:nvSpPr>
        <p:spPr>
          <a:xfrm>
            <a:off x="474975" y="4678855"/>
            <a:ext cx="8079402" cy="21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ПОДПИСЬ: </a:t>
            </a:r>
            <a:r>
              <a:rPr lang="en-US" dirty="0" smtClean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759072" y="3857041"/>
            <a:ext cx="4683878" cy="11736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7" name="Текст 11"/>
          <p:cNvSpPr>
            <a:spLocks noGrp="1"/>
          </p:cNvSpPr>
          <p:nvPr>
            <p:ph type="body" sz="quarter" idx="38" hasCustomPrompt="1"/>
          </p:nvPr>
        </p:nvSpPr>
        <p:spPr>
          <a:xfrm>
            <a:off x="8982008" y="3994729"/>
            <a:ext cx="4026296" cy="42287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</a:t>
            </a:r>
            <a:r>
              <a:rPr lang="en-US" dirty="0" smtClean="0"/>
              <a:t>-</a:t>
            </a:r>
            <a:r>
              <a:rPr lang="ru-RU" dirty="0" smtClean="0"/>
              <a:t>РЫ: </a:t>
            </a:r>
            <a:r>
              <a:rPr lang="en-US" dirty="0" smtClean="0"/>
              <a:t>TAHOMA</a:t>
            </a:r>
            <a:endParaRPr lang="ru-RU" dirty="0"/>
          </a:p>
        </p:txBody>
      </p:sp>
      <p:sp>
        <p:nvSpPr>
          <p:cNvPr id="48" name="Текст 11"/>
          <p:cNvSpPr>
            <a:spLocks noGrp="1"/>
          </p:cNvSpPr>
          <p:nvPr>
            <p:ph type="body" sz="quarter" idx="39" hasCustomPrompt="1"/>
          </p:nvPr>
        </p:nvSpPr>
        <p:spPr>
          <a:xfrm>
            <a:off x="8982008" y="4678855"/>
            <a:ext cx="4026296" cy="25391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ПОДПИСЬ: </a:t>
            </a:r>
            <a:r>
              <a:rPr lang="en-US" dirty="0" smtClean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8" y="5199054"/>
            <a:ext cx="5562869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8982007" y="5199054"/>
            <a:ext cx="4029878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ЦИФРЫ: </a:t>
            </a:r>
            <a:r>
              <a:rPr lang="en-US" dirty="0" smtClean="0"/>
              <a:t>TAHOMA, K=</a:t>
            </a:r>
            <a:r>
              <a:rPr lang="ru-RU" dirty="0" smtClean="0"/>
              <a:t>20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604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РАЗДЕЛ_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71" y="1042249"/>
            <a:ext cx="13438981" cy="5297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6477786"/>
            <a:ext cx="6156697" cy="50243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8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РАЗДЕЛ_Фото, ТЕКСТ, ПРОЦ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69" y="2630600"/>
            <a:ext cx="8755104" cy="43528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1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8985418" y="2630598"/>
            <a:ext cx="4023716" cy="144376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/>
            </a:lvl1pPr>
            <a:lvl2pPr marL="0" indent="0">
              <a:spcBef>
                <a:spcPts val="600"/>
              </a:spcBef>
              <a:buNone/>
              <a:defRPr sz="900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ЗАГОЛОВОК: 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 K=9</a:t>
            </a:r>
            <a:endParaRPr lang="ru-RU" dirty="0" smtClean="0"/>
          </a:p>
          <a:p>
            <a:pPr lvl="2"/>
            <a:r>
              <a:rPr lang="ru-RU" dirty="0" smtClean="0"/>
              <a:t>Текст описания: </a:t>
            </a:r>
            <a:r>
              <a:rPr lang="en-US" dirty="0" smtClean="0"/>
              <a:t>Tahoma Bold, K=9</a:t>
            </a:r>
            <a:endParaRPr lang="ru-RU" dirty="0" smtClean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41" hasCustomPrompt="1"/>
          </p:nvPr>
        </p:nvSpPr>
        <p:spPr>
          <a:xfrm>
            <a:off x="8985418" y="4116289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2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РАЗДЕЛ_Фото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2" y="2290047"/>
            <a:ext cx="4570910" cy="4693366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74972" y="2447930"/>
            <a:ext cx="4029295" cy="4140529"/>
          </a:xfrm>
        </p:spPr>
        <p:txBody>
          <a:bodyPr lIns="0" tIns="0" rIns="0" bIns="0">
            <a:noAutofit/>
          </a:bodyPr>
          <a:lstStyle>
            <a:lvl1pPr marL="342779" marR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 b="1" baseline="0">
                <a:solidFill>
                  <a:schemeClr val="bg1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ОПИСАНИЯ ПРЕИМУЩЕСТВ: </a:t>
            </a:r>
            <a:r>
              <a:rPr lang="en-US" dirty="0" smtClean="0"/>
              <a:t>TAHOMA BOLD, K=1</a:t>
            </a:r>
            <a:r>
              <a:rPr lang="ru-RU" dirty="0" smtClean="0"/>
              <a:t>5</a:t>
            </a:r>
          </a:p>
          <a:p>
            <a:pPr lvl="0"/>
            <a:endParaRPr lang="ru-RU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4729784" y="2290047"/>
            <a:ext cx="8278521" cy="4693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81"/>
            <a:ext cx="6156697" cy="362671"/>
          </a:xfrm>
        </p:spPr>
        <p:txBody>
          <a:bodyPr lIns="0" tIns="0" rIns="0" bIns="0">
            <a:normAutofit/>
          </a:bodyPr>
          <a:lstStyle>
            <a:lvl1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</a:p>
          <a:p>
            <a:pPr marL="0" marR="0" lvl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94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РАЗДЕЛ_Фото,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31525"/>
            <a:ext cx="6652710" cy="2948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6790240" y="2631525"/>
            <a:ext cx="6652710" cy="2948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5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685160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0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5760891"/>
            <a:ext cx="4023605" cy="122252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6851605" y="5760891"/>
            <a:ext cx="4023605" cy="122252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0"/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107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РАЗДЕЛ_Фото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2520476"/>
            <a:ext cx="8802394" cy="2692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24" hasCustomPrompt="1"/>
          </p:nvPr>
        </p:nvSpPr>
        <p:spPr>
          <a:xfrm>
            <a:off x="4" y="5300968"/>
            <a:ext cx="4525653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25" hasCustomPrompt="1"/>
          </p:nvPr>
        </p:nvSpPr>
        <p:spPr>
          <a:xfrm>
            <a:off x="4638797" y="5300968"/>
            <a:ext cx="4163601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8915539" y="5300968"/>
            <a:ext cx="4525653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8915539" y="2520470"/>
            <a:ext cx="4525653" cy="2664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48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РАЗДЕЛ_Фото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093152"/>
            <a:ext cx="2398596" cy="29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2519019" y="2093152"/>
            <a:ext cx="2036544" cy="29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4661424" y="2093153"/>
            <a:ext cx="4140973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25" hasCustomPrompt="1"/>
          </p:nvPr>
        </p:nvSpPr>
        <p:spPr>
          <a:xfrm>
            <a:off x="4661422" y="5901920"/>
            <a:ext cx="2073008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4" y="5180564"/>
            <a:ext cx="4548281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6847577" y="5901920"/>
            <a:ext cx="4081881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8915535" y="2093153"/>
            <a:ext cx="2013916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29" hasCustomPrompt="1"/>
          </p:nvPr>
        </p:nvSpPr>
        <p:spPr>
          <a:xfrm>
            <a:off x="11042594" y="2093153"/>
            <a:ext cx="2398596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6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11042594" y="3261302"/>
            <a:ext cx="2398596" cy="3719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7" name="Рисунок 2"/>
          <p:cNvSpPr>
            <a:spLocks noGrp="1"/>
          </p:cNvSpPr>
          <p:nvPr>
            <p:ph type="pic" sz="quarter" idx="31" hasCustomPrompt="1"/>
          </p:nvPr>
        </p:nvSpPr>
        <p:spPr>
          <a:xfrm>
            <a:off x="4661421" y="3261302"/>
            <a:ext cx="6268030" cy="2550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2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3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1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ТИТУЛЬНЫЙ ЛИСТ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3442950" cy="3855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" y="3855250"/>
            <a:ext cx="13441190" cy="14724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4" y="5577596"/>
            <a:ext cx="6154890" cy="106180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ПОДЗАГОЛОВОК:</a:t>
            </a:r>
            <a:r>
              <a:rPr lang="en-US" dirty="0" smtClean="0"/>
              <a:t>		TAHOMA, K=19</a:t>
            </a:r>
            <a:endParaRPr lang="ru-RU" dirty="0"/>
          </a:p>
        </p:txBody>
      </p:sp>
      <p:sp>
        <p:nvSpPr>
          <p:cNvPr id="15" name="Текст 19"/>
          <p:cNvSpPr>
            <a:spLocks noGrp="1"/>
          </p:cNvSpPr>
          <p:nvPr>
            <p:ph type="body" sz="quarter" idx="14" hasCustomPrompt="1"/>
          </p:nvPr>
        </p:nvSpPr>
        <p:spPr>
          <a:xfrm>
            <a:off x="474977" y="6731160"/>
            <a:ext cx="6154886" cy="40840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</a:lstStyle>
          <a:p>
            <a:pPr lvl="0"/>
            <a:r>
              <a:rPr lang="ru-RU" dirty="0" smtClean="0"/>
              <a:t>СОСТАВИТЕЛЬ ПРЕЗЕНТАЦИИ:</a:t>
            </a:r>
            <a:r>
              <a:rPr lang="en-US" dirty="0" smtClean="0"/>
              <a:t>	TAHOMA BOLD, K=11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74976" y="4062024"/>
            <a:ext cx="12536907" cy="105885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7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ПРЕЗЕНТАЦИИ:</a:t>
            </a:r>
            <a:r>
              <a:rPr lang="en-US" dirty="0" smtClean="0"/>
              <a:t>         TAHOMA BOLD, K=37</a:t>
            </a:r>
            <a:endParaRPr lang="ru-RU" dirty="0" smtClean="0"/>
          </a:p>
        </p:txBody>
      </p:sp>
      <p:pic>
        <p:nvPicPr>
          <p:cNvPr id="12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0593" y="5580065"/>
            <a:ext cx="1828363" cy="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6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РАЗДЕЛ_Фото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3" y="2093158"/>
            <a:ext cx="8779768" cy="31444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4" y="5327650"/>
            <a:ext cx="4525653" cy="1652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4661426" y="5327650"/>
            <a:ext cx="8779768" cy="1652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8897731" y="2093152"/>
            <a:ext cx="2031722" cy="31444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29" hasCustomPrompt="1"/>
          </p:nvPr>
        </p:nvSpPr>
        <p:spPr>
          <a:xfrm>
            <a:off x="11050470" y="2093152"/>
            <a:ext cx="2390723" cy="986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8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11050470" y="3170308"/>
            <a:ext cx="2390723" cy="986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9" name="Рисунок 2"/>
          <p:cNvSpPr>
            <a:spLocks noGrp="1"/>
          </p:cNvSpPr>
          <p:nvPr>
            <p:ph type="pic" sz="quarter" idx="31" hasCustomPrompt="1"/>
          </p:nvPr>
        </p:nvSpPr>
        <p:spPr>
          <a:xfrm>
            <a:off x="11050470" y="4247652"/>
            <a:ext cx="2390723" cy="99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6051" y="196069"/>
            <a:ext cx="110225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РАЗДЕЛ_Фото И ОПИСАНИЕ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4" y="2093151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4729780" y="1761784"/>
            <a:ext cx="4041079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638797" y="2093151"/>
            <a:ext cx="4163601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8979617" y="1761784"/>
            <a:ext cx="4032266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8915539" y="2093151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41" hasCustomPrompt="1"/>
          </p:nvPr>
        </p:nvSpPr>
        <p:spPr>
          <a:xfrm>
            <a:off x="474973" y="3914807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42" hasCustomPrompt="1"/>
          </p:nvPr>
        </p:nvSpPr>
        <p:spPr>
          <a:xfrm>
            <a:off x="4729785" y="3914807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43" hasCustomPrompt="1"/>
          </p:nvPr>
        </p:nvSpPr>
        <p:spPr>
          <a:xfrm>
            <a:off x="8979616" y="3914807"/>
            <a:ext cx="40286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2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3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474972" y="1761784"/>
            <a:ext cx="4029295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29780" y="4583495"/>
            <a:ext cx="4041079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55" name="Рисунок 2"/>
          <p:cNvSpPr>
            <a:spLocks noGrp="1"/>
          </p:cNvSpPr>
          <p:nvPr>
            <p:ph type="pic" sz="quarter" idx="59" hasCustomPrompt="1"/>
          </p:nvPr>
        </p:nvSpPr>
        <p:spPr>
          <a:xfrm>
            <a:off x="4638797" y="4914860"/>
            <a:ext cx="4163601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8979617" y="4583495"/>
            <a:ext cx="4032266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  <p:sp>
        <p:nvSpPr>
          <p:cNvPr id="57" name="Рисунок 2"/>
          <p:cNvSpPr>
            <a:spLocks noGrp="1"/>
          </p:cNvSpPr>
          <p:nvPr>
            <p:ph type="pic" sz="quarter" idx="61" hasCustomPrompt="1"/>
          </p:nvPr>
        </p:nvSpPr>
        <p:spPr>
          <a:xfrm>
            <a:off x="8915539" y="4914860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8" name="Текст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29785" y="6736516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59" name="Текст 11"/>
          <p:cNvSpPr>
            <a:spLocks noGrp="1"/>
          </p:cNvSpPr>
          <p:nvPr>
            <p:ph type="body" sz="quarter" idx="63" hasCustomPrompt="1"/>
          </p:nvPr>
        </p:nvSpPr>
        <p:spPr>
          <a:xfrm>
            <a:off x="8979616" y="6736516"/>
            <a:ext cx="40286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60" name="Рисунок 2"/>
          <p:cNvSpPr>
            <a:spLocks noGrp="1"/>
          </p:cNvSpPr>
          <p:nvPr>
            <p:ph type="pic" sz="quarter" idx="64" hasCustomPrompt="1"/>
          </p:nvPr>
        </p:nvSpPr>
        <p:spPr>
          <a:xfrm>
            <a:off x="4" y="4914860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61" name="Текст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3" y="6736516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474972" y="4583495"/>
            <a:ext cx="4029295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ЗАГООВОК: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360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РАЗДЕЛ_Фото И ОПИСАНИЕ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2093151"/>
            <a:ext cx="6652710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41" hasCustomPrompt="1"/>
          </p:nvPr>
        </p:nvSpPr>
        <p:spPr>
          <a:xfrm>
            <a:off x="474973" y="4104667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29098" y="4104667"/>
            <a:ext cx="40777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8" name="Рисунок 2"/>
          <p:cNvSpPr>
            <a:spLocks noGrp="1"/>
          </p:cNvSpPr>
          <p:nvPr>
            <p:ph type="pic" sz="quarter" idx="53" hasCustomPrompt="1"/>
          </p:nvPr>
        </p:nvSpPr>
        <p:spPr>
          <a:xfrm>
            <a:off x="6765852" y="2093151"/>
            <a:ext cx="6677098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9" name="Рисунок 2"/>
          <p:cNvSpPr>
            <a:spLocks noGrp="1"/>
          </p:cNvSpPr>
          <p:nvPr>
            <p:ph type="pic" sz="quarter" idx="54" hasCustomPrompt="1"/>
          </p:nvPr>
        </p:nvSpPr>
        <p:spPr>
          <a:xfrm>
            <a:off x="0" y="4748480"/>
            <a:ext cx="6652710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42" name="Рисунок 2"/>
          <p:cNvSpPr>
            <a:spLocks noGrp="1"/>
          </p:cNvSpPr>
          <p:nvPr>
            <p:ph type="pic" sz="quarter" idx="57" hasCustomPrompt="1"/>
          </p:nvPr>
        </p:nvSpPr>
        <p:spPr>
          <a:xfrm>
            <a:off x="6767612" y="4748480"/>
            <a:ext cx="6675338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62" hasCustomPrompt="1"/>
          </p:nvPr>
        </p:nvSpPr>
        <p:spPr>
          <a:xfrm>
            <a:off x="6829103" y="6736516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3" y="6736516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5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РАЗДЕЛ_Фото И ОПИСАНИЕ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3" y="2093153"/>
            <a:ext cx="4546131" cy="4535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662534" y="2093153"/>
            <a:ext cx="4140973" cy="4535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57" hasCustomPrompt="1"/>
          </p:nvPr>
        </p:nvSpPr>
        <p:spPr>
          <a:xfrm>
            <a:off x="8915539" y="2093153"/>
            <a:ext cx="4525653" cy="4535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5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29785" y="6736516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63" hasCustomPrompt="1"/>
          </p:nvPr>
        </p:nvSpPr>
        <p:spPr>
          <a:xfrm>
            <a:off x="8979616" y="6736516"/>
            <a:ext cx="40286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3" y="6736516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29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РАЗДЕЛ_Фото И ОПИСАНИЕ_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/>
          <p:cNvSpPr/>
          <p:nvPr userDrawn="1"/>
        </p:nvSpPr>
        <p:spPr>
          <a:xfrm flipV="1">
            <a:off x="384859" y="5919187"/>
            <a:ext cx="4208463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2649992" y="3188651"/>
            <a:ext cx="8146176" cy="263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6" name="Прямоугольник 25"/>
          <p:cNvSpPr/>
          <p:nvPr userDrawn="1"/>
        </p:nvSpPr>
        <p:spPr>
          <a:xfrm flipH="1">
            <a:off x="4667834" y="2271639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3" name="TextBox 82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86" name="Текст 11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7" name="Номер слайда 3"/>
          <p:cNvSpPr>
            <a:spLocks noGrp="1"/>
          </p:cNvSpPr>
          <p:nvPr userDrawn="1"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8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Текст 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84859" y="2271639"/>
            <a:ext cx="4208463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1" name="Пятиугольник 90"/>
          <p:cNvSpPr/>
          <p:nvPr userDrawn="1"/>
        </p:nvSpPr>
        <p:spPr>
          <a:xfrm rot="5400000">
            <a:off x="3458878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3" name="Прямоугольник 92"/>
          <p:cNvSpPr/>
          <p:nvPr userDrawn="1"/>
        </p:nvSpPr>
        <p:spPr>
          <a:xfrm flipH="1">
            <a:off x="8889957" y="2271639"/>
            <a:ext cx="4208857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4" name="Пятиугольник 93"/>
          <p:cNvSpPr/>
          <p:nvPr userDrawn="1"/>
        </p:nvSpPr>
        <p:spPr>
          <a:xfrm rot="16200000" flipH="1">
            <a:off x="9703804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5" name="Прямоугольник 94"/>
          <p:cNvSpPr/>
          <p:nvPr userDrawn="1"/>
        </p:nvSpPr>
        <p:spPr>
          <a:xfrm flipH="1">
            <a:off x="6778894" y="2271639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6" name="Пятиугольник 95"/>
          <p:cNvSpPr/>
          <p:nvPr userDrawn="1"/>
        </p:nvSpPr>
        <p:spPr>
          <a:xfrm rot="5400000">
            <a:off x="5524020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9" name="Пятиугольник 98"/>
          <p:cNvSpPr/>
          <p:nvPr userDrawn="1"/>
        </p:nvSpPr>
        <p:spPr>
          <a:xfrm rot="5400000">
            <a:off x="7635080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35" name="Прямоугольник 34"/>
          <p:cNvSpPr/>
          <p:nvPr userDrawn="1"/>
        </p:nvSpPr>
        <p:spPr>
          <a:xfrm rot="16200000" flipH="1">
            <a:off x="815104" y="4108406"/>
            <a:ext cx="1288800" cy="2149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1" name="Прямоугольник 100"/>
          <p:cNvSpPr/>
          <p:nvPr userDrawn="1"/>
        </p:nvSpPr>
        <p:spPr>
          <a:xfrm rot="16200000" flipH="1">
            <a:off x="815104" y="2758406"/>
            <a:ext cx="1288800" cy="2149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3" name="Пятиугольник 102"/>
          <p:cNvSpPr/>
          <p:nvPr userDrawn="1"/>
        </p:nvSpPr>
        <p:spPr>
          <a:xfrm>
            <a:off x="2375550" y="3494914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4" name="Пятиугольник 103"/>
          <p:cNvSpPr/>
          <p:nvPr userDrawn="1"/>
        </p:nvSpPr>
        <p:spPr>
          <a:xfrm>
            <a:off x="2375550" y="4844917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6" name="Прямоугольник 105"/>
          <p:cNvSpPr/>
          <p:nvPr userDrawn="1"/>
        </p:nvSpPr>
        <p:spPr>
          <a:xfrm rot="5400000">
            <a:off x="11378181" y="4106821"/>
            <a:ext cx="1288800" cy="2152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7" name="Прямоугольник 106"/>
          <p:cNvSpPr/>
          <p:nvPr userDrawn="1"/>
        </p:nvSpPr>
        <p:spPr>
          <a:xfrm rot="5400000">
            <a:off x="11378181" y="2756821"/>
            <a:ext cx="1288800" cy="2152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8" name="Пятиугольник 107"/>
          <p:cNvSpPr/>
          <p:nvPr userDrawn="1"/>
        </p:nvSpPr>
        <p:spPr>
          <a:xfrm flipH="1">
            <a:off x="10697419" y="3494914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9" name="Пятиугольник 108"/>
          <p:cNvSpPr/>
          <p:nvPr userDrawn="1"/>
        </p:nvSpPr>
        <p:spPr>
          <a:xfrm flipH="1">
            <a:off x="10697419" y="4844917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0" name="Прямоугольник 109"/>
          <p:cNvSpPr/>
          <p:nvPr userDrawn="1"/>
        </p:nvSpPr>
        <p:spPr>
          <a:xfrm flipH="1" flipV="1">
            <a:off x="4667834" y="5919187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2" name="Пятиугольник 111"/>
          <p:cNvSpPr/>
          <p:nvPr userDrawn="1"/>
        </p:nvSpPr>
        <p:spPr>
          <a:xfrm rot="16200000" flipV="1">
            <a:off x="3458878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3" name="Прямоугольник 112"/>
          <p:cNvSpPr/>
          <p:nvPr userDrawn="1"/>
        </p:nvSpPr>
        <p:spPr>
          <a:xfrm flipH="1" flipV="1">
            <a:off x="8889957" y="5919187"/>
            <a:ext cx="4208857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4" name="Пятиугольник 113"/>
          <p:cNvSpPr/>
          <p:nvPr userDrawn="1"/>
        </p:nvSpPr>
        <p:spPr>
          <a:xfrm rot="5400000" flipH="1" flipV="1">
            <a:off x="9703804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5" name="Прямоугольник 114"/>
          <p:cNvSpPr/>
          <p:nvPr userDrawn="1"/>
        </p:nvSpPr>
        <p:spPr>
          <a:xfrm flipH="1" flipV="1">
            <a:off x="6778894" y="5919187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6" name="Пятиугольник 115"/>
          <p:cNvSpPr/>
          <p:nvPr userDrawn="1"/>
        </p:nvSpPr>
        <p:spPr>
          <a:xfrm rot="16200000" flipV="1">
            <a:off x="5524020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7" name="Пятиугольник 116"/>
          <p:cNvSpPr/>
          <p:nvPr userDrawn="1"/>
        </p:nvSpPr>
        <p:spPr>
          <a:xfrm rot="16200000" flipV="1">
            <a:off x="7635080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36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2327039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7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38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4731328" y="2327039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39" name="Текст 5"/>
          <p:cNvSpPr>
            <a:spLocks noGrp="1"/>
          </p:cNvSpPr>
          <p:nvPr>
            <p:ph type="body" sz="quarter" idx="44" hasCustomPrompt="1"/>
          </p:nvPr>
        </p:nvSpPr>
        <p:spPr>
          <a:xfrm>
            <a:off x="6858731" y="2327039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45" hasCustomPrompt="1"/>
          </p:nvPr>
        </p:nvSpPr>
        <p:spPr>
          <a:xfrm>
            <a:off x="8984553" y="2327039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46" hasCustomPrompt="1"/>
          </p:nvPr>
        </p:nvSpPr>
        <p:spPr>
          <a:xfrm>
            <a:off x="474972" y="6010193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4" name="Текст 5"/>
          <p:cNvSpPr>
            <a:spLocks noGrp="1"/>
          </p:cNvSpPr>
          <p:nvPr>
            <p:ph type="body" sz="quarter" idx="47" hasCustomPrompt="1"/>
          </p:nvPr>
        </p:nvSpPr>
        <p:spPr>
          <a:xfrm>
            <a:off x="4731328" y="6010193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48" hasCustomPrompt="1"/>
          </p:nvPr>
        </p:nvSpPr>
        <p:spPr>
          <a:xfrm>
            <a:off x="6858731" y="6010193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6" name="Текст 5"/>
          <p:cNvSpPr>
            <a:spLocks noGrp="1"/>
          </p:cNvSpPr>
          <p:nvPr>
            <p:ph type="body" sz="quarter" idx="49" hasCustomPrompt="1"/>
          </p:nvPr>
        </p:nvSpPr>
        <p:spPr>
          <a:xfrm>
            <a:off x="8984553" y="6010193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50" hasCustomPrompt="1"/>
          </p:nvPr>
        </p:nvSpPr>
        <p:spPr>
          <a:xfrm>
            <a:off x="474974" y="3265728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51" hasCustomPrompt="1"/>
          </p:nvPr>
        </p:nvSpPr>
        <p:spPr>
          <a:xfrm>
            <a:off x="474974" y="4615703"/>
            <a:ext cx="1901892" cy="71195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52" hasCustomPrompt="1"/>
          </p:nvPr>
        </p:nvSpPr>
        <p:spPr>
          <a:xfrm>
            <a:off x="11111544" y="3265728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53" hasCustomPrompt="1"/>
          </p:nvPr>
        </p:nvSpPr>
        <p:spPr>
          <a:xfrm>
            <a:off x="11111544" y="4615703"/>
            <a:ext cx="1901892" cy="71195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4135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РАЗДЕЛ_Фото И ОПИСАНИЕ_ВАРИАН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706116" y="2271039"/>
            <a:ext cx="6154888" cy="47117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0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2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4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384859" y="2271637"/>
            <a:ext cx="4208463" cy="23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2327039"/>
            <a:ext cx="4023605" cy="21376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384859" y="4669198"/>
            <a:ext cx="4208463" cy="23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57" hasCustomPrompt="1"/>
          </p:nvPr>
        </p:nvSpPr>
        <p:spPr>
          <a:xfrm>
            <a:off x="474972" y="4724602"/>
            <a:ext cx="4023605" cy="2152374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8" name="Прямоугольник 47"/>
          <p:cNvSpPr/>
          <p:nvPr userDrawn="1"/>
        </p:nvSpPr>
        <p:spPr>
          <a:xfrm rot="5400000">
            <a:off x="11280362" y="1964594"/>
            <a:ext cx="1512000" cy="212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9" name="Пятиугольник 48"/>
          <p:cNvSpPr/>
          <p:nvPr userDrawn="1"/>
        </p:nvSpPr>
        <p:spPr>
          <a:xfrm flipH="1">
            <a:off x="10724981" y="2688907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52" hasCustomPrompt="1"/>
          </p:nvPr>
        </p:nvSpPr>
        <p:spPr>
          <a:xfrm>
            <a:off x="11139106" y="2348118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2" name="Пятиугольник 51"/>
          <p:cNvSpPr/>
          <p:nvPr userDrawn="1"/>
        </p:nvSpPr>
        <p:spPr>
          <a:xfrm>
            <a:off x="4435903" y="3089105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3" name="Пятиугольник 52"/>
          <p:cNvSpPr/>
          <p:nvPr userDrawn="1"/>
        </p:nvSpPr>
        <p:spPr>
          <a:xfrm>
            <a:off x="4435903" y="5486666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4" name="Прямоугольник 53"/>
          <p:cNvSpPr/>
          <p:nvPr userDrawn="1"/>
        </p:nvSpPr>
        <p:spPr>
          <a:xfrm rot="5400000">
            <a:off x="11280362" y="5180216"/>
            <a:ext cx="1512000" cy="212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5" name="Пятиугольник 54"/>
          <p:cNvSpPr/>
          <p:nvPr userDrawn="1"/>
        </p:nvSpPr>
        <p:spPr>
          <a:xfrm flipH="1">
            <a:off x="10724981" y="5904529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6" name="Текст 5"/>
          <p:cNvSpPr>
            <a:spLocks noGrp="1"/>
          </p:cNvSpPr>
          <p:nvPr>
            <p:ph type="body" sz="quarter" idx="58" hasCustomPrompt="1"/>
          </p:nvPr>
        </p:nvSpPr>
        <p:spPr>
          <a:xfrm>
            <a:off x="11139106" y="5563740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57" name="Прямоугольник 56"/>
          <p:cNvSpPr/>
          <p:nvPr userDrawn="1"/>
        </p:nvSpPr>
        <p:spPr>
          <a:xfrm rot="5400000">
            <a:off x="11280362" y="3569718"/>
            <a:ext cx="1512000" cy="212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8" name="Пятиугольник 57"/>
          <p:cNvSpPr/>
          <p:nvPr userDrawn="1"/>
        </p:nvSpPr>
        <p:spPr>
          <a:xfrm flipH="1">
            <a:off x="10724981" y="4294031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9" name="Текст 5"/>
          <p:cNvSpPr>
            <a:spLocks noGrp="1"/>
          </p:cNvSpPr>
          <p:nvPr>
            <p:ph type="body" sz="quarter" idx="59" hasCustomPrompt="1"/>
          </p:nvPr>
        </p:nvSpPr>
        <p:spPr>
          <a:xfrm>
            <a:off x="11139106" y="3953241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7372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РАЗДЕЛ_Фото И ОПИСАНИЕ_ВАРИАН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84859" y="2262687"/>
            <a:ext cx="4136447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84859" y="226268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7" name="Рисунок 2"/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4634445" y="3566016"/>
            <a:ext cx="4136447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72" name="Текст 11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7" name="Номер слайда 3"/>
          <p:cNvSpPr>
            <a:spLocks noGrp="1"/>
          </p:cNvSpPr>
          <p:nvPr userDrawn="1"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Текст 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80" name="Текст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86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2327045"/>
            <a:ext cx="3938163" cy="181363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87" name="Прямоугольник 86"/>
          <p:cNvSpPr/>
          <p:nvPr userDrawn="1"/>
        </p:nvSpPr>
        <p:spPr>
          <a:xfrm>
            <a:off x="384859" y="4409835"/>
            <a:ext cx="4136447" cy="2573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88" name="Прямоугольник 87"/>
          <p:cNvSpPr/>
          <p:nvPr userDrawn="1"/>
        </p:nvSpPr>
        <p:spPr>
          <a:xfrm>
            <a:off x="384859" y="4409835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89" name="Текст 5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2" y="4474191"/>
            <a:ext cx="3938163" cy="242973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90" name="Прямоугольник 89"/>
          <p:cNvSpPr/>
          <p:nvPr userDrawn="1"/>
        </p:nvSpPr>
        <p:spPr>
          <a:xfrm>
            <a:off x="4639335" y="2262687"/>
            <a:ext cx="4136447" cy="113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4639335" y="226268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2" name="Текст 5"/>
          <p:cNvSpPr>
            <a:spLocks noGrp="1"/>
          </p:cNvSpPr>
          <p:nvPr>
            <p:ph type="body" sz="quarter" idx="66" hasCustomPrompt="1"/>
          </p:nvPr>
        </p:nvSpPr>
        <p:spPr>
          <a:xfrm>
            <a:off x="4729448" y="2327039"/>
            <a:ext cx="3938163" cy="92564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4639335" y="5531636"/>
            <a:ext cx="4136447" cy="1451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4" name="Прямоугольник 93"/>
          <p:cNvSpPr/>
          <p:nvPr userDrawn="1"/>
        </p:nvSpPr>
        <p:spPr>
          <a:xfrm>
            <a:off x="4639335" y="5531630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5" name="Текст 5"/>
          <p:cNvSpPr>
            <a:spLocks noGrp="1"/>
          </p:cNvSpPr>
          <p:nvPr>
            <p:ph type="body" sz="quarter" idx="67" hasCustomPrompt="1"/>
          </p:nvPr>
        </p:nvSpPr>
        <p:spPr>
          <a:xfrm>
            <a:off x="4729448" y="5595988"/>
            <a:ext cx="3938163" cy="130794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8891087" y="2262687"/>
            <a:ext cx="4136447" cy="113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7" name="Прямоугольник 96"/>
          <p:cNvSpPr/>
          <p:nvPr userDrawn="1"/>
        </p:nvSpPr>
        <p:spPr>
          <a:xfrm>
            <a:off x="8891087" y="226268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8" name="Текст 5"/>
          <p:cNvSpPr>
            <a:spLocks noGrp="1"/>
          </p:cNvSpPr>
          <p:nvPr>
            <p:ph type="body" sz="quarter" idx="68" hasCustomPrompt="1"/>
          </p:nvPr>
        </p:nvSpPr>
        <p:spPr>
          <a:xfrm>
            <a:off x="8981204" y="2327039"/>
            <a:ext cx="3938163" cy="92564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8891087" y="3565450"/>
            <a:ext cx="4136447" cy="99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8891087" y="3565448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1" name="Текст 5"/>
          <p:cNvSpPr>
            <a:spLocks noGrp="1"/>
          </p:cNvSpPr>
          <p:nvPr>
            <p:ph type="body" sz="quarter" idx="69" hasCustomPrompt="1"/>
          </p:nvPr>
        </p:nvSpPr>
        <p:spPr>
          <a:xfrm>
            <a:off x="8981204" y="3629802"/>
            <a:ext cx="3938163" cy="84438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102" name="Прямоугольник 101"/>
          <p:cNvSpPr/>
          <p:nvPr userDrawn="1"/>
        </p:nvSpPr>
        <p:spPr>
          <a:xfrm>
            <a:off x="8891087" y="4721049"/>
            <a:ext cx="4136447" cy="113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3" name="Прямоугольник 102"/>
          <p:cNvSpPr/>
          <p:nvPr userDrawn="1"/>
        </p:nvSpPr>
        <p:spPr>
          <a:xfrm>
            <a:off x="8891087" y="4721049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4" name="Текст 5"/>
          <p:cNvSpPr>
            <a:spLocks noGrp="1"/>
          </p:cNvSpPr>
          <p:nvPr>
            <p:ph type="body" sz="quarter" idx="70" hasCustomPrompt="1"/>
          </p:nvPr>
        </p:nvSpPr>
        <p:spPr>
          <a:xfrm>
            <a:off x="8981204" y="4785400"/>
            <a:ext cx="3938163" cy="92564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8891087" y="6018885"/>
            <a:ext cx="4136447" cy="964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8891087" y="601887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8" name="Текст 5"/>
          <p:cNvSpPr>
            <a:spLocks noGrp="1"/>
          </p:cNvSpPr>
          <p:nvPr>
            <p:ph type="body" sz="quarter" idx="71" hasCustomPrompt="1"/>
          </p:nvPr>
        </p:nvSpPr>
        <p:spPr>
          <a:xfrm>
            <a:off x="8981204" y="6083229"/>
            <a:ext cx="3938163" cy="82069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397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РАЗДЕЛ_Фото И ОПИСАНИЕ_ВАРИАН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729783" y="3766222"/>
            <a:ext cx="4025083" cy="21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97" name="Рисунок 2"/>
          <p:cNvSpPr>
            <a:spLocks noGrp="1"/>
          </p:cNvSpPr>
          <p:nvPr>
            <p:ph type="pic" sz="quarter" idx="57" hasCustomPrompt="1"/>
          </p:nvPr>
        </p:nvSpPr>
        <p:spPr>
          <a:xfrm>
            <a:off x="8984584" y="3766222"/>
            <a:ext cx="4029295" cy="21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3" y="1761779"/>
            <a:ext cx="4029295" cy="99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9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8" hasCustomPrompt="1"/>
          </p:nvPr>
        </p:nvSpPr>
        <p:spPr>
          <a:xfrm>
            <a:off x="4728763" y="1761779"/>
            <a:ext cx="4029295" cy="99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9" hasCustomPrompt="1"/>
          </p:nvPr>
        </p:nvSpPr>
        <p:spPr>
          <a:xfrm>
            <a:off x="8984584" y="1761779"/>
            <a:ext cx="4029295" cy="99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4" y="3001294"/>
            <a:ext cx="4029296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70" hasCustomPrompt="1"/>
          </p:nvPr>
        </p:nvSpPr>
        <p:spPr>
          <a:xfrm>
            <a:off x="8984588" y="30012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4" name="Текст 5"/>
          <p:cNvSpPr>
            <a:spLocks noGrp="1"/>
          </p:cNvSpPr>
          <p:nvPr>
            <p:ph type="body" sz="quarter" idx="71" hasCustomPrompt="1"/>
          </p:nvPr>
        </p:nvSpPr>
        <p:spPr>
          <a:xfrm>
            <a:off x="11111992" y="30012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72" hasCustomPrompt="1"/>
          </p:nvPr>
        </p:nvSpPr>
        <p:spPr>
          <a:xfrm>
            <a:off x="474974" y="3766222"/>
            <a:ext cx="4029296" cy="21456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6" name="Текст 5"/>
          <p:cNvSpPr>
            <a:spLocks noGrp="1"/>
          </p:cNvSpPr>
          <p:nvPr>
            <p:ph type="body" sz="quarter" idx="73" hasCustomPrompt="1"/>
          </p:nvPr>
        </p:nvSpPr>
        <p:spPr>
          <a:xfrm>
            <a:off x="474974" y="6145794"/>
            <a:ext cx="4029296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74" hasCustomPrompt="1"/>
          </p:nvPr>
        </p:nvSpPr>
        <p:spPr>
          <a:xfrm>
            <a:off x="4716799" y="61457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75" hasCustomPrompt="1"/>
          </p:nvPr>
        </p:nvSpPr>
        <p:spPr>
          <a:xfrm>
            <a:off x="6844199" y="61457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76" hasCustomPrompt="1"/>
          </p:nvPr>
        </p:nvSpPr>
        <p:spPr>
          <a:xfrm>
            <a:off x="8984590" y="6145794"/>
            <a:ext cx="4029296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6173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ДЕЛ_График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4729782" y="2449870"/>
            <a:ext cx="6336724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графика: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60" name="TextBox 59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8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5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6051" y="196069"/>
            <a:ext cx="110225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86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87" name="Текст 2"/>
          <p:cNvSpPr>
            <a:spLocks noGrp="1"/>
          </p:cNvSpPr>
          <p:nvPr>
            <p:ph type="body" sz="quarter" idx="41" hasCustomPrompt="1"/>
          </p:nvPr>
        </p:nvSpPr>
        <p:spPr>
          <a:xfrm>
            <a:off x="471254" y="2443476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88" name="Текст 2"/>
          <p:cNvSpPr>
            <a:spLocks noGrp="1"/>
          </p:cNvSpPr>
          <p:nvPr>
            <p:ph type="body" sz="quarter" idx="72" hasCustomPrompt="1"/>
          </p:nvPr>
        </p:nvSpPr>
        <p:spPr>
          <a:xfrm>
            <a:off x="471254" y="5745295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89" name="Текст 2"/>
          <p:cNvSpPr>
            <a:spLocks noGrp="1"/>
          </p:cNvSpPr>
          <p:nvPr>
            <p:ph type="body" sz="quarter" idx="73" hasCustomPrompt="1"/>
          </p:nvPr>
        </p:nvSpPr>
        <p:spPr>
          <a:xfrm>
            <a:off x="471254" y="4094386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74"/>
          </p:nvPr>
        </p:nvSpPr>
        <p:spPr>
          <a:xfrm>
            <a:off x="4729784" y="2739706"/>
            <a:ext cx="8282103" cy="42465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2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ДЕЛ_График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69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4988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6" y="244987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графика: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7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76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80" name="Диаграмма 3"/>
          <p:cNvSpPr>
            <a:spLocks noGrp="1"/>
          </p:cNvSpPr>
          <p:nvPr>
            <p:ph type="chart" sz="quarter" idx="74"/>
          </p:nvPr>
        </p:nvSpPr>
        <p:spPr>
          <a:xfrm>
            <a:off x="474976" y="2739706"/>
            <a:ext cx="6156697" cy="4246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6858425" y="244987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графика: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82" name="Диаграмма 3"/>
          <p:cNvSpPr>
            <a:spLocks noGrp="1"/>
          </p:cNvSpPr>
          <p:nvPr>
            <p:ph type="chart" sz="quarter" idx="76"/>
          </p:nvPr>
        </p:nvSpPr>
        <p:spPr>
          <a:xfrm>
            <a:off x="6858425" y="2739706"/>
            <a:ext cx="6156697" cy="42465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49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760" y="784800"/>
            <a:ext cx="13441190" cy="5947788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pic>
        <p:nvPicPr>
          <p:cNvPr id="10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32694" y="180000"/>
            <a:ext cx="1357695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7852" y="1046406"/>
            <a:ext cx="12544032" cy="3387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СОДЕРЖАНИЕ:</a:t>
            </a:r>
            <a:r>
              <a:rPr lang="en-US" dirty="0" smtClean="0"/>
              <a:t>         TAHOMA BOLD, K=</a:t>
            </a:r>
            <a:r>
              <a:rPr lang="ru-RU" dirty="0" smtClean="0"/>
              <a:t>24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6" y="1762317"/>
            <a:ext cx="4023605" cy="475461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176151" indent="-176151">
              <a:spcBef>
                <a:spcPts val="1000"/>
              </a:spcBef>
              <a:buFont typeface="Arial" panose="020B0604020202020204" pitchFamily="34" charset="0"/>
              <a:buChar char="•"/>
              <a:defRPr sz="90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РАЗДЕЛА: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НАЗВАНИЕ РАЗДЕЛА: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6857183" y="1762317"/>
            <a:ext cx="4023605" cy="475461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176151" indent="-176151">
              <a:spcBef>
                <a:spcPts val="1000"/>
              </a:spcBef>
              <a:buFont typeface="Arial" panose="020B0604020202020204" pitchFamily="34" charset="0"/>
              <a:buChar char="•"/>
              <a:defRPr sz="90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РАЗДЕЛА: </a:t>
            </a:r>
            <a:r>
              <a:rPr lang="en-US" dirty="0" smtClean="0"/>
              <a:t>TAHOMA BOLD, K=11</a:t>
            </a:r>
            <a:endParaRPr lang="ru-RU" dirty="0" smtClean="0"/>
          </a:p>
          <a:p>
            <a:pPr lvl="1"/>
            <a:r>
              <a:rPr lang="ru-RU" dirty="0" smtClean="0"/>
              <a:t>НАЗВАНИЕ РАЗДЕЛА: </a:t>
            </a:r>
            <a:r>
              <a:rPr lang="en-US" dirty="0" smtClean="0"/>
              <a:t>TAHOMA, K=9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310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ДЕЛ_ц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 userDrawn="1"/>
        </p:nvSpPr>
        <p:spPr>
          <a:xfrm>
            <a:off x="5505524" y="4935807"/>
            <a:ext cx="4394409" cy="2048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0" y="2447932"/>
            <a:ext cx="7969675" cy="248399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>
              <a:solidFill>
                <a:schemeClr val="accent2"/>
              </a:solidFill>
            </a:endParaRP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7966910" y="2447932"/>
            <a:ext cx="5476040" cy="248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>
              <a:solidFill>
                <a:schemeClr val="accent1"/>
              </a:solidFill>
            </a:endParaRPr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0" y="4935807"/>
            <a:ext cx="5503194" cy="20476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9899932" y="4935807"/>
            <a:ext cx="3541258" cy="20484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2055" y="196069"/>
            <a:ext cx="1066250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8"/>
            <a:ext cx="6156697" cy="5426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46" hasCustomPrompt="1"/>
          </p:nvPr>
        </p:nvSpPr>
        <p:spPr>
          <a:xfrm>
            <a:off x="471254" y="2443482"/>
            <a:ext cx="4023716" cy="209323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7" hasCustomPrompt="1"/>
          </p:nvPr>
        </p:nvSpPr>
        <p:spPr>
          <a:xfrm>
            <a:off x="8305739" y="2443476"/>
            <a:ext cx="4023716" cy="209323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71254" y="5107722"/>
            <a:ext cx="4023716" cy="16248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5874549" y="5107722"/>
            <a:ext cx="3743666" cy="16248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 K=</a:t>
            </a:r>
            <a:r>
              <a:rPr lang="ru-RU" dirty="0" smtClean="0"/>
              <a:t>11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10317597" y="5107722"/>
            <a:ext cx="2690706" cy="16248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ТЕКСТ ОПИСАНИЯ:</a:t>
            </a:r>
          </a:p>
        </p:txBody>
      </p:sp>
    </p:spTree>
    <p:extLst>
      <p:ext uri="{BB962C8B-B14F-4D97-AF65-F5344CB8AC3E}">
        <p14:creationId xmlns:p14="http://schemas.microsoft.com/office/powerpoint/2010/main" val="89441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ДЕЛ_ц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9"/>
          <p:cNvSpPr>
            <a:spLocks noGrp="1"/>
          </p:cNvSpPr>
          <p:nvPr>
            <p:ph type="tbl" sz="quarter" idx="70"/>
          </p:nvPr>
        </p:nvSpPr>
        <p:spPr>
          <a:xfrm>
            <a:off x="474979" y="2739698"/>
            <a:ext cx="12536908" cy="202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6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2055" y="196069"/>
            <a:ext cx="1066250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4976" y="244987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таблицы: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27" name="Таблица 9"/>
          <p:cNvSpPr>
            <a:spLocks noGrp="1"/>
          </p:cNvSpPr>
          <p:nvPr>
            <p:ph type="tbl" sz="quarter" idx="77"/>
          </p:nvPr>
        </p:nvSpPr>
        <p:spPr>
          <a:xfrm>
            <a:off x="474976" y="5316895"/>
            <a:ext cx="6156696" cy="1666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4976" y="502706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таблицы: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  <p:sp>
        <p:nvSpPr>
          <p:cNvPr id="35" name="Таблица 9"/>
          <p:cNvSpPr>
            <a:spLocks noGrp="1"/>
          </p:cNvSpPr>
          <p:nvPr>
            <p:ph type="tbl" sz="quarter" idx="79"/>
          </p:nvPr>
        </p:nvSpPr>
        <p:spPr>
          <a:xfrm>
            <a:off x="6857184" y="5316895"/>
            <a:ext cx="6156696" cy="1666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80" hasCustomPrompt="1"/>
          </p:nvPr>
        </p:nvSpPr>
        <p:spPr>
          <a:xfrm>
            <a:off x="6857184" y="502706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Заголовок таблицы: </a:t>
            </a:r>
            <a:r>
              <a:rPr lang="en-US" dirty="0" smtClean="0"/>
              <a:t>Tahoma</a:t>
            </a:r>
            <a:r>
              <a:rPr lang="ru-RU" dirty="0" smtClean="0"/>
              <a:t> </a:t>
            </a:r>
            <a:r>
              <a:rPr lang="en-US" dirty="0" smtClean="0"/>
              <a:t>Bold, K=11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691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910986" y="2700493"/>
            <a:ext cx="905131" cy="3240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6345839" y="3420493"/>
            <a:ext cx="905131" cy="25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7780691" y="4860495"/>
            <a:ext cx="905131" cy="1080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9215548" y="3780494"/>
            <a:ext cx="905131" cy="21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10650403" y="4140492"/>
            <a:ext cx="905131" cy="1800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12085255" y="5508494"/>
            <a:ext cx="905131" cy="4320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4910986" y="2880524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6345839" y="3590232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7780691" y="5040500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9215548" y="396047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10650403" y="4294647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2085255" y="563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4910986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6345839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5" name="Прямоугольник 54"/>
          <p:cNvSpPr/>
          <p:nvPr userDrawn="1"/>
        </p:nvSpPr>
        <p:spPr>
          <a:xfrm>
            <a:off x="7780691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9215548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10650403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12085255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910986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2011</a:t>
            </a:r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6345839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2012</a:t>
            </a:r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7780691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2013</a:t>
            </a: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9210906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9210906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2014</a:t>
            </a: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10650403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6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10650403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2015</a:t>
            </a: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12085255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8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2085255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2016</a:t>
            </a: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4910988" y="6364931"/>
            <a:ext cx="158397" cy="126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7092575" y="6364931"/>
            <a:ext cx="158397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9215552" y="6364931"/>
            <a:ext cx="158397" cy="126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11397139" y="6364931"/>
            <a:ext cx="158397" cy="12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4865122" y="6830657"/>
            <a:ext cx="158397" cy="126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7092575" y="6830657"/>
            <a:ext cx="158397" cy="1260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6" name="Текст 3"/>
          <p:cNvSpPr>
            <a:spLocks noGrp="1"/>
          </p:cNvSpPr>
          <p:nvPr>
            <p:ph type="body" sz="quarter" idx="66" hasCustomPrompt="1"/>
          </p:nvPr>
        </p:nvSpPr>
        <p:spPr>
          <a:xfrm>
            <a:off x="5137294" y="6366001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67" hasCustomPrompt="1"/>
          </p:nvPr>
        </p:nvSpPr>
        <p:spPr>
          <a:xfrm>
            <a:off x="7338109" y="6366001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9" name="Текст 3"/>
          <p:cNvSpPr>
            <a:spLocks noGrp="1"/>
          </p:cNvSpPr>
          <p:nvPr>
            <p:ph type="body" sz="quarter" idx="68" hasCustomPrompt="1"/>
          </p:nvPr>
        </p:nvSpPr>
        <p:spPr>
          <a:xfrm>
            <a:off x="9463146" y="6366001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80" name="Текст 3"/>
          <p:cNvSpPr>
            <a:spLocks noGrp="1"/>
          </p:cNvSpPr>
          <p:nvPr>
            <p:ph type="body" sz="quarter" idx="69" hasCustomPrompt="1"/>
          </p:nvPr>
        </p:nvSpPr>
        <p:spPr>
          <a:xfrm>
            <a:off x="11645209" y="6366001"/>
            <a:ext cx="1345181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81" name="Текст 3"/>
          <p:cNvSpPr>
            <a:spLocks noGrp="1"/>
          </p:cNvSpPr>
          <p:nvPr>
            <p:ph type="body" sz="quarter" idx="70" hasCustomPrompt="1"/>
          </p:nvPr>
        </p:nvSpPr>
        <p:spPr>
          <a:xfrm>
            <a:off x="5137294" y="6830662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82" name="Текст 3"/>
          <p:cNvSpPr>
            <a:spLocks noGrp="1"/>
          </p:cNvSpPr>
          <p:nvPr>
            <p:ph type="body" sz="quarter" idx="71" hasCustomPrompt="1"/>
          </p:nvPr>
        </p:nvSpPr>
        <p:spPr>
          <a:xfrm>
            <a:off x="7338109" y="6830662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0138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 userDrawn="1"/>
        </p:nvSpPr>
        <p:spPr>
          <a:xfrm>
            <a:off x="12085255" y="3373445"/>
            <a:ext cx="905131" cy="2808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10447426" y="4561445"/>
            <a:ext cx="905131" cy="1620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2" name="Прямоугольник 91"/>
          <p:cNvSpPr/>
          <p:nvPr userDrawn="1"/>
        </p:nvSpPr>
        <p:spPr>
          <a:xfrm>
            <a:off x="8809597" y="3121452"/>
            <a:ext cx="905131" cy="305999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9" name="Прямоугольник 88"/>
          <p:cNvSpPr/>
          <p:nvPr userDrawn="1"/>
        </p:nvSpPr>
        <p:spPr>
          <a:xfrm>
            <a:off x="5353356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8" name="Прямоугольник 87"/>
          <p:cNvSpPr/>
          <p:nvPr userDrawn="1"/>
        </p:nvSpPr>
        <p:spPr>
          <a:xfrm>
            <a:off x="3719757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452565" y="2948851"/>
            <a:ext cx="905131" cy="324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2086161" y="3668851"/>
            <a:ext cx="905131" cy="25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7171771" y="3843827"/>
            <a:ext cx="905131" cy="2340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452566" y="3128881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2086161" y="3838589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7171771" y="4018612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8817633" y="3308905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10453341" y="47490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2085255" y="3578847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452566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2086161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5" name="Прямоугольник 54"/>
          <p:cNvSpPr/>
          <p:nvPr userDrawn="1"/>
        </p:nvSpPr>
        <p:spPr>
          <a:xfrm>
            <a:off x="7171771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12085255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52566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2013</a:t>
            </a:r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2086161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2014</a:t>
            </a:r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7171771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2013</a:t>
            </a: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8809597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8809597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2014</a:t>
            </a: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10447426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6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10447426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2015</a:t>
            </a: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12085255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8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2085255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2016</a:t>
            </a: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440104" y="6613291"/>
            <a:ext cx="158397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7173309" y="6613291"/>
            <a:ext cx="158397" cy="126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67" hasCustomPrompt="1"/>
          </p:nvPr>
        </p:nvSpPr>
        <p:spPr>
          <a:xfrm>
            <a:off x="685635" y="6614359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9" name="Текст 3"/>
          <p:cNvSpPr>
            <a:spLocks noGrp="1"/>
          </p:cNvSpPr>
          <p:nvPr>
            <p:ph type="body" sz="quarter" idx="68" hasCustomPrompt="1"/>
          </p:nvPr>
        </p:nvSpPr>
        <p:spPr>
          <a:xfrm>
            <a:off x="7420902" y="6614359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Маркер: </a:t>
            </a:r>
            <a:r>
              <a:rPr lang="en-US" dirty="0" smtClean="0"/>
              <a:t>TAHOMA, K=9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3719757" y="5106857"/>
            <a:ext cx="905131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4" name="Текст 7"/>
          <p:cNvSpPr>
            <a:spLocks noGrp="1"/>
          </p:cNvSpPr>
          <p:nvPr>
            <p:ph type="body" sz="quarter" idx="71" hasCustomPrompt="1"/>
          </p:nvPr>
        </p:nvSpPr>
        <p:spPr>
          <a:xfrm>
            <a:off x="3719757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2015</a:t>
            </a:r>
          </a:p>
        </p:txBody>
      </p:sp>
      <p:sp>
        <p:nvSpPr>
          <p:cNvPr id="87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353356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2016</a:t>
            </a:r>
          </a:p>
        </p:txBody>
      </p:sp>
      <p:sp>
        <p:nvSpPr>
          <p:cNvPr id="90" name="Прямоугольник 89"/>
          <p:cNvSpPr/>
          <p:nvPr userDrawn="1"/>
        </p:nvSpPr>
        <p:spPr>
          <a:xfrm>
            <a:off x="5353356" y="4023730"/>
            <a:ext cx="905131" cy="21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1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5353356" y="4195464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  <p:sp>
        <p:nvSpPr>
          <p:cNvPr id="95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719757" y="5278589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09385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60" y="784800"/>
            <a:ext cx="13441190" cy="5947788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pic>
        <p:nvPicPr>
          <p:cNvPr id="10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0610" y="180000"/>
            <a:ext cx="1357695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74979" y="1043229"/>
            <a:ext cx="12536908" cy="123884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7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ШМУЦТИТУЛА:</a:t>
            </a:r>
            <a:r>
              <a:rPr lang="en-US" dirty="0" smtClean="0"/>
              <a:t>         TAHOMA BOLD, K=37</a:t>
            </a:r>
            <a:endParaRPr lang="ru-RU" dirty="0" smtClean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5" y="2446789"/>
            <a:ext cx="12536908" cy="125888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ПОДЗАГОЛОВОК:</a:t>
            </a:r>
            <a:r>
              <a:rPr lang="en-US" dirty="0" smtClean="0"/>
              <a:t>		TAHOMA, K=19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97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РАЗДЕЛ_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3" y="1760690"/>
            <a:ext cx="4029295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7188" y="1760690"/>
            <a:ext cx="4029293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РАЗДЕЛ_3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0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98039" y="196069"/>
            <a:ext cx="1210266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3" y="1760690"/>
            <a:ext cx="4029295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4729780" y="1760697"/>
            <a:ext cx="4029295" cy="521999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8984584" y="1760690"/>
            <a:ext cx="4029295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314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РАЗДЕЛ_6 колонок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2602380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729189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57184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984588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11111992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879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РАЗДЕЛ_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7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ЛИД: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452565" y="2711331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24" hasCustomPrompt="1"/>
          </p:nvPr>
        </p:nvSpPr>
        <p:spPr>
          <a:xfrm>
            <a:off x="470245" y="4892755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ДЛЯ ИЗОБРАЖЕНИЯ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25" hasCustomPrompt="1"/>
          </p:nvPr>
        </p:nvSpPr>
        <p:spPr>
          <a:xfrm>
            <a:off x="4691743" y="4892755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8907204" y="4892755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ДЛЯ ИЗОБРАЖЕНИЯ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4691744" y="2711331"/>
            <a:ext cx="8315705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69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РАЗДЕЛ_Текст и много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472956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11106316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2597359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29" hasCustomPrompt="1"/>
          </p:nvPr>
        </p:nvSpPr>
        <p:spPr>
          <a:xfrm>
            <a:off x="4726106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6855105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31" hasCustomPrompt="1"/>
          </p:nvPr>
        </p:nvSpPr>
        <p:spPr>
          <a:xfrm>
            <a:off x="8982398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729783" y="5816994"/>
            <a:ext cx="8713171" cy="1165091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090349" y="6111533"/>
            <a:ext cx="7919893" cy="576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ВЫВОД: </a:t>
            </a:r>
            <a:r>
              <a:rPr lang="en-US" dirty="0" smtClean="0"/>
              <a:t>TAHOMA, K=16</a:t>
            </a:r>
            <a:endParaRPr lang="ru-RU" dirty="0" smtClean="0"/>
          </a:p>
        </p:txBody>
      </p:sp>
      <p:sp>
        <p:nvSpPr>
          <p:cNvPr id="37" name="Рисунок 2"/>
          <p:cNvSpPr>
            <a:spLocks noGrp="1"/>
          </p:cNvSpPr>
          <p:nvPr>
            <p:ph type="pic" sz="quarter" idx="38" hasCustomPrompt="1"/>
          </p:nvPr>
        </p:nvSpPr>
        <p:spPr>
          <a:xfrm>
            <a:off x="472956" y="5816987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38" name="Рисунок 2"/>
          <p:cNvSpPr>
            <a:spLocks noGrp="1"/>
          </p:cNvSpPr>
          <p:nvPr>
            <p:ph type="pic" sz="quarter" idx="39" hasCustomPrompt="1"/>
          </p:nvPr>
        </p:nvSpPr>
        <p:spPr>
          <a:xfrm>
            <a:off x="2602149" y="5816987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49" name="Рисунок 2"/>
          <p:cNvSpPr>
            <a:spLocks noGrp="1"/>
          </p:cNvSpPr>
          <p:nvPr>
            <p:ph type="pic" sz="quarter" idx="48" hasCustomPrompt="1"/>
          </p:nvPr>
        </p:nvSpPr>
        <p:spPr>
          <a:xfrm>
            <a:off x="472956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0" name="Рисунок 2"/>
          <p:cNvSpPr>
            <a:spLocks noGrp="1"/>
          </p:cNvSpPr>
          <p:nvPr>
            <p:ph type="pic" sz="quarter" idx="49" hasCustomPrompt="1"/>
          </p:nvPr>
        </p:nvSpPr>
        <p:spPr>
          <a:xfrm>
            <a:off x="11106316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1" name="Рисунок 2"/>
          <p:cNvSpPr>
            <a:spLocks noGrp="1"/>
          </p:cNvSpPr>
          <p:nvPr>
            <p:ph type="pic" sz="quarter" idx="50" hasCustomPrompt="1"/>
          </p:nvPr>
        </p:nvSpPr>
        <p:spPr>
          <a:xfrm>
            <a:off x="2597359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2" name="Рисунок 2"/>
          <p:cNvSpPr>
            <a:spLocks noGrp="1"/>
          </p:cNvSpPr>
          <p:nvPr>
            <p:ph type="pic" sz="quarter" idx="51" hasCustomPrompt="1"/>
          </p:nvPr>
        </p:nvSpPr>
        <p:spPr>
          <a:xfrm>
            <a:off x="4726106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3" name="Рисунок 2"/>
          <p:cNvSpPr>
            <a:spLocks noGrp="1"/>
          </p:cNvSpPr>
          <p:nvPr>
            <p:ph type="pic" sz="quarter" idx="52" hasCustomPrompt="1"/>
          </p:nvPr>
        </p:nvSpPr>
        <p:spPr>
          <a:xfrm>
            <a:off x="6855105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54" name="Рисунок 2"/>
          <p:cNvSpPr>
            <a:spLocks noGrp="1"/>
          </p:cNvSpPr>
          <p:nvPr>
            <p:ph type="pic" sz="quarter" idx="53" hasCustomPrompt="1"/>
          </p:nvPr>
        </p:nvSpPr>
        <p:spPr>
          <a:xfrm>
            <a:off x="8982398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МЕСТО ПОД ИЗОБРАЖЕНИЕ</a:t>
            </a:r>
            <a:endParaRPr lang="ru-RU" dirty="0"/>
          </a:p>
        </p:txBody>
      </p:sp>
      <p:sp>
        <p:nvSpPr>
          <p:cNvPr id="72" name="Текст 7"/>
          <p:cNvSpPr>
            <a:spLocks noGrp="1"/>
          </p:cNvSpPr>
          <p:nvPr>
            <p:ph type="body" sz="quarter" idx="65" hasCustomPrompt="1"/>
          </p:nvPr>
        </p:nvSpPr>
        <p:spPr>
          <a:xfrm>
            <a:off x="11112094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 smtClean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 smtClean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7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 РАЗДЕЛА: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4988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9"/>
            <a:ext cx="6156697" cy="334011"/>
          </a:xfrm>
        </p:spPr>
        <p:txBody>
          <a:bodyPr lIns="0" tIns="0" rIns="0" bIns="0">
            <a:normAutofit/>
          </a:bodyPr>
          <a:lstStyle>
            <a:lvl1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  <a:p>
            <a:pPr marL="0" marR="0" lvl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Текст: </a:t>
            </a:r>
            <a:r>
              <a:rPr lang="en-US" dirty="0" smtClean="0"/>
              <a:t>Tahoma, K=12</a:t>
            </a:r>
            <a:endParaRPr lang="ru-RU" dirty="0" smtClean="0"/>
          </a:p>
        </p:txBody>
      </p:sp>
      <p:sp>
        <p:nvSpPr>
          <p:cNvPr id="8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ЗАГОЛОВОК:</a:t>
            </a:r>
            <a:r>
              <a:rPr lang="en-US" dirty="0" smtClean="0"/>
              <a:t>		TAHOMA</a:t>
            </a:r>
            <a:r>
              <a:rPr lang="ru-RU" dirty="0" smtClean="0"/>
              <a:t> </a:t>
            </a:r>
            <a:r>
              <a:rPr lang="en-US" dirty="0" smtClean="0"/>
              <a:t>BOLD, K=24</a:t>
            </a:r>
            <a:endParaRPr lang="ru-RU" dirty="0"/>
          </a:p>
        </p:txBody>
      </p:sp>
      <p:sp>
        <p:nvSpPr>
          <p:cNvPr id="98" name="Пятиугольник 97"/>
          <p:cNvSpPr/>
          <p:nvPr userDrawn="1"/>
        </p:nvSpPr>
        <p:spPr>
          <a:xfrm>
            <a:off x="11112095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9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11157544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0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8983576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01" name="Пятиугольник 100"/>
          <p:cNvSpPr/>
          <p:nvPr userDrawn="1"/>
        </p:nvSpPr>
        <p:spPr>
          <a:xfrm>
            <a:off x="8983576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9029025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0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6857182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04" name="Пятиугольник 103"/>
          <p:cNvSpPr/>
          <p:nvPr userDrawn="1"/>
        </p:nvSpPr>
        <p:spPr>
          <a:xfrm>
            <a:off x="6857184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5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6902630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06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0896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07" name="Пятиугольник 106"/>
          <p:cNvSpPr/>
          <p:nvPr userDrawn="1"/>
        </p:nvSpPr>
        <p:spPr>
          <a:xfrm>
            <a:off x="4730895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8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76344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09" name="Текст 7"/>
          <p:cNvSpPr>
            <a:spLocks noGrp="1"/>
          </p:cNvSpPr>
          <p:nvPr>
            <p:ph type="body" sz="quarter" idx="79" hasCustomPrompt="1"/>
          </p:nvPr>
        </p:nvSpPr>
        <p:spPr>
          <a:xfrm>
            <a:off x="2602149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10" name="Пятиугольник 109"/>
          <p:cNvSpPr/>
          <p:nvPr userDrawn="1"/>
        </p:nvSpPr>
        <p:spPr>
          <a:xfrm>
            <a:off x="2602149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1" name="Текст 7"/>
          <p:cNvSpPr>
            <a:spLocks noGrp="1"/>
          </p:cNvSpPr>
          <p:nvPr>
            <p:ph type="body" sz="quarter" idx="80" hasCustomPrompt="1"/>
          </p:nvPr>
        </p:nvSpPr>
        <p:spPr>
          <a:xfrm>
            <a:off x="2647596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12" name="Текст 7"/>
          <p:cNvSpPr>
            <a:spLocks noGrp="1"/>
          </p:cNvSpPr>
          <p:nvPr>
            <p:ph type="body" sz="quarter" idx="81" hasCustomPrompt="1"/>
          </p:nvPr>
        </p:nvSpPr>
        <p:spPr>
          <a:xfrm>
            <a:off x="476090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13" name="Пятиугольник 112"/>
          <p:cNvSpPr/>
          <p:nvPr userDrawn="1"/>
        </p:nvSpPr>
        <p:spPr>
          <a:xfrm>
            <a:off x="476090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4" name="Текст 7"/>
          <p:cNvSpPr>
            <a:spLocks noGrp="1"/>
          </p:cNvSpPr>
          <p:nvPr>
            <p:ph type="body" sz="quarter" idx="82" hasCustomPrompt="1"/>
          </p:nvPr>
        </p:nvSpPr>
        <p:spPr>
          <a:xfrm>
            <a:off x="521537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15" name="Пятиугольник 114"/>
          <p:cNvSpPr/>
          <p:nvPr userDrawn="1"/>
        </p:nvSpPr>
        <p:spPr>
          <a:xfrm>
            <a:off x="2602149" y="6756470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6" name="Текст 7"/>
          <p:cNvSpPr>
            <a:spLocks noGrp="1"/>
          </p:cNvSpPr>
          <p:nvPr>
            <p:ph type="body" sz="quarter" idx="83" hasCustomPrompt="1"/>
          </p:nvPr>
        </p:nvSpPr>
        <p:spPr>
          <a:xfrm>
            <a:off x="2647596" y="6767279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17" name="Пятиугольник 116"/>
          <p:cNvSpPr/>
          <p:nvPr userDrawn="1"/>
        </p:nvSpPr>
        <p:spPr>
          <a:xfrm>
            <a:off x="476090" y="6756470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8" name="Текст 7"/>
          <p:cNvSpPr>
            <a:spLocks noGrp="1"/>
          </p:cNvSpPr>
          <p:nvPr>
            <p:ph type="body" sz="quarter" idx="84" hasCustomPrompt="1"/>
          </p:nvPr>
        </p:nvSpPr>
        <p:spPr>
          <a:xfrm>
            <a:off x="521537" y="6767279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19" name="Текст 7"/>
          <p:cNvSpPr>
            <a:spLocks noGrp="1"/>
          </p:cNvSpPr>
          <p:nvPr>
            <p:ph type="body" sz="quarter" idx="85" hasCustomPrompt="1"/>
          </p:nvPr>
        </p:nvSpPr>
        <p:spPr>
          <a:xfrm>
            <a:off x="11112094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20" name="Пятиугольник 119"/>
          <p:cNvSpPr/>
          <p:nvPr userDrawn="1"/>
        </p:nvSpPr>
        <p:spPr>
          <a:xfrm>
            <a:off x="11112095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21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11157544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22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8983576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23" name="Пятиугольник 122"/>
          <p:cNvSpPr/>
          <p:nvPr userDrawn="1"/>
        </p:nvSpPr>
        <p:spPr>
          <a:xfrm>
            <a:off x="8983576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24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9029025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25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857182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26" name="Пятиугольник 125"/>
          <p:cNvSpPr/>
          <p:nvPr userDrawn="1"/>
        </p:nvSpPr>
        <p:spPr>
          <a:xfrm>
            <a:off x="6857184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27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902630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28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4730896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29" name="Пятиугольник 128"/>
          <p:cNvSpPr/>
          <p:nvPr userDrawn="1"/>
        </p:nvSpPr>
        <p:spPr>
          <a:xfrm>
            <a:off x="4730895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3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4776344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31" name="Текст 7"/>
          <p:cNvSpPr>
            <a:spLocks noGrp="1"/>
          </p:cNvSpPr>
          <p:nvPr>
            <p:ph type="body" sz="quarter" idx="93" hasCustomPrompt="1"/>
          </p:nvPr>
        </p:nvSpPr>
        <p:spPr>
          <a:xfrm>
            <a:off x="2602149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32" name="Пятиугольник 131"/>
          <p:cNvSpPr/>
          <p:nvPr userDrawn="1"/>
        </p:nvSpPr>
        <p:spPr>
          <a:xfrm>
            <a:off x="2602149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33" name="Текст 7"/>
          <p:cNvSpPr>
            <a:spLocks noGrp="1"/>
          </p:cNvSpPr>
          <p:nvPr>
            <p:ph type="body" sz="quarter" idx="94" hasCustomPrompt="1"/>
          </p:nvPr>
        </p:nvSpPr>
        <p:spPr>
          <a:xfrm>
            <a:off x="2647596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  <p:sp>
        <p:nvSpPr>
          <p:cNvPr id="134" name="Текст 7"/>
          <p:cNvSpPr>
            <a:spLocks noGrp="1"/>
          </p:cNvSpPr>
          <p:nvPr>
            <p:ph type="body" sz="quarter" idx="95" hasCustomPrompt="1"/>
          </p:nvPr>
        </p:nvSpPr>
        <p:spPr>
          <a:xfrm>
            <a:off x="476090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Текст описания:  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Tahoma, K=</a:t>
            </a:r>
            <a:r>
              <a:rPr lang="ru-RU" dirty="0" smtClean="0"/>
              <a:t>9</a:t>
            </a:r>
          </a:p>
        </p:txBody>
      </p:sp>
      <p:sp>
        <p:nvSpPr>
          <p:cNvPr id="135" name="Пятиугольник 134"/>
          <p:cNvSpPr/>
          <p:nvPr userDrawn="1"/>
        </p:nvSpPr>
        <p:spPr>
          <a:xfrm>
            <a:off x="476090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36" name="Текст 7"/>
          <p:cNvSpPr>
            <a:spLocks noGrp="1"/>
          </p:cNvSpPr>
          <p:nvPr>
            <p:ph type="body" sz="quarter" idx="96" hasCustomPrompt="1"/>
          </p:nvPr>
        </p:nvSpPr>
        <p:spPr>
          <a:xfrm>
            <a:off x="521537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 smtClean="0"/>
              <a:t>Т: </a:t>
            </a:r>
            <a:r>
              <a:rPr lang="en-US" dirty="0" smtClean="0"/>
              <a:t>TAHOMA, K=1</a:t>
            </a:r>
            <a:r>
              <a:rPr lang="ru-RU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206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50" y="302807"/>
            <a:ext cx="12098655" cy="1260211"/>
          </a:xfrm>
          <a:prstGeom prst="rect">
            <a:avLst/>
          </a:prstGeom>
        </p:spPr>
        <p:txBody>
          <a:bodyPr vert="horz" lIns="99533" tIns="49769" rIns="99533" bIns="4976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50" y="1764296"/>
            <a:ext cx="12098655" cy="4990084"/>
          </a:xfrm>
          <a:prstGeom prst="rect">
            <a:avLst/>
          </a:prstGeom>
        </p:spPr>
        <p:txBody>
          <a:bodyPr vert="horz" lIns="99533" tIns="49769" rIns="99533" bIns="4976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52" y="7008180"/>
            <a:ext cx="3136689" cy="402567"/>
          </a:xfrm>
          <a:prstGeom prst="rect">
            <a:avLst/>
          </a:prstGeom>
        </p:spPr>
        <p:txBody>
          <a:bodyPr vert="horz" lIns="99533" tIns="49769" rIns="99533" bIns="4976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13" y="7008180"/>
            <a:ext cx="4256934" cy="402567"/>
          </a:xfrm>
          <a:prstGeom prst="rect">
            <a:avLst/>
          </a:prstGeom>
        </p:spPr>
        <p:txBody>
          <a:bodyPr vert="horz" lIns="99533" tIns="49769" rIns="99533" bIns="4976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7" y="7008180"/>
            <a:ext cx="3136689" cy="402567"/>
          </a:xfrm>
          <a:prstGeom prst="rect">
            <a:avLst/>
          </a:prstGeom>
        </p:spPr>
        <p:txBody>
          <a:bodyPr vert="horz" lIns="99533" tIns="49769" rIns="99533" bIns="4976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8275-2011-42C4-A180-C744F5CD7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1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533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52" indent="-373252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713" indent="-311044" algn="l" defTabSz="9953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173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42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512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182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851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520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189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69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38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07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78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47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016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86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56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Заявка кандидата.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1752607" y="2444819"/>
            <a:ext cx="9289353" cy="1258889"/>
          </a:xfrm>
        </p:spPr>
        <p:txBody>
          <a:bodyPr/>
          <a:lstStyle/>
          <a:p>
            <a:r>
              <a:rPr lang="ru-RU" sz="20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Предложение по созданию дилерского центра УАЗ компанией ООО «</a:t>
            </a:r>
            <a:r>
              <a:rPr lang="ru-RU" sz="2000" b="1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Секонд</a:t>
            </a:r>
            <a:r>
              <a:rPr lang="ru-RU" sz="20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» в г. ГОРОД.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Октябрь 2019 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272843" y="827088"/>
            <a:ext cx="795337" cy="203200"/>
          </a:xfrm>
        </p:spPr>
        <p:txBody>
          <a:bodyPr/>
          <a:lstStyle/>
          <a:p>
            <a:fld id="{C80D3E38-DE57-4E36-9E6A-C67567D8B87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Предложение по размещению дилерского центра. Размещение в городе.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1769128" y="6836820"/>
            <a:ext cx="9972675" cy="360046"/>
          </a:xfrm>
        </p:spPr>
        <p:txBody>
          <a:bodyPr/>
          <a:lstStyle/>
          <a:p>
            <a:r>
              <a:rPr lang="ru-RU" sz="1800" b="0" dirty="0"/>
              <a:t>Расстояние до действующих дилеров: УАЗ Центр – 7,6 км, </a:t>
            </a:r>
            <a:r>
              <a:rPr lang="ru-RU" sz="1800" b="0" dirty="0" err="1"/>
              <a:t>АвтоЦентр</a:t>
            </a:r>
            <a:r>
              <a:rPr lang="ru-RU" sz="1800" b="0" dirty="0"/>
              <a:t> – 9 км., Автосалон – 16 км.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976" y="1070755"/>
            <a:ext cx="8208912" cy="56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873603" y="1944427"/>
            <a:ext cx="288032" cy="3240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08686" y="1971762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Секонд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81215" y="3087078"/>
            <a:ext cx="16514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УАЗ Центр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3528" y="3653348"/>
            <a:ext cx="16594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Автоцентр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8419" y="5796855"/>
            <a:ext cx="16610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Автосалон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1901" y="5358278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ГОРОД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06650" y="1539674"/>
            <a:ext cx="26592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669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38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007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0678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347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016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3686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1356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Если в городе нет дилерских центров УАЗ, приложить схему с указанием расстояния до ближайшего населенного пункта, где есть дилерский центр УАЗ.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Предложение по размещению дилерского центра</a:t>
            </a:r>
            <a:r>
              <a:rPr lang="ru-RU" dirty="0"/>
              <a:t>. Размещение в городе.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70723" y="1130293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Секонд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001" y="1977878"/>
            <a:ext cx="4356692" cy="474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195" y="1977874"/>
            <a:ext cx="3566068" cy="47400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>
            <a:stCxn id="7" idx="2"/>
            <a:endCxn id="21" idx="3"/>
          </p:cNvCxnSpPr>
          <p:nvPr/>
        </p:nvCxnSpPr>
        <p:spPr>
          <a:xfrm flipH="1">
            <a:off x="4207797" y="1545791"/>
            <a:ext cx="2364213" cy="178479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2"/>
            <a:endCxn id="29" idx="1"/>
          </p:cNvCxnSpPr>
          <p:nvPr/>
        </p:nvCxnSpPr>
        <p:spPr>
          <a:xfrm>
            <a:off x="6572005" y="1545791"/>
            <a:ext cx="2254342" cy="150582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451708" y="2916535"/>
            <a:ext cx="756084" cy="8280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826347" y="2637569"/>
            <a:ext cx="756084" cy="8280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Генеральный план территории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6"/>
          </p:nvPr>
        </p:nvSpPr>
        <p:spPr>
          <a:xfrm>
            <a:off x="1752606" y="1261046"/>
            <a:ext cx="9972675" cy="360046"/>
          </a:xfrm>
        </p:spPr>
        <p:txBody>
          <a:bodyPr/>
          <a:lstStyle/>
          <a:p>
            <a:r>
              <a:rPr lang="ru-RU" dirty="0" smtClean="0"/>
              <a:t>Приложить на этом слайде схему территории дилерского центра с указанием </a:t>
            </a:r>
            <a:r>
              <a:rPr lang="ru-RU" dirty="0"/>
              <a:t>зданий </a:t>
            </a:r>
            <a:r>
              <a:rPr lang="ru-RU" dirty="0" smtClean="0"/>
              <a:t> и парковок.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79" y="1980431"/>
            <a:ext cx="6381915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9916092">
            <a:off x="4388032" y="3125525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9254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Существующий вид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13</a:t>
            </a:fld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889415" y="1149075"/>
            <a:ext cx="5004556" cy="3171621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522593" y="4439768"/>
            <a:ext cx="487484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3955" y="2565603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54514"/>
              </p:ext>
            </p:extLst>
          </p:nvPr>
        </p:nvGraphicFramePr>
        <p:xfrm>
          <a:off x="2374856" y="1508639"/>
          <a:ext cx="3048000" cy="2739390"/>
        </p:xfrm>
        <a:graphic>
          <a:graphicData uri="http://schemas.openxmlformats.org/drawingml/2006/table">
            <a:tbl>
              <a:tblPr/>
              <a:tblGrid>
                <a:gridCol w="1512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Характеристики дилерского центра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Шоу-рум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Слесарный цех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Кузовной цех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Блок-схема: процесс 12"/>
          <p:cNvSpPr/>
          <p:nvPr/>
        </p:nvSpPr>
        <p:spPr>
          <a:xfrm>
            <a:off x="6889415" y="4439768"/>
            <a:ext cx="500455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97745" y="571066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81119" y="5714780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</a:t>
            </a:r>
          </a:p>
        </p:txBody>
      </p:sp>
    </p:spTree>
    <p:extLst>
      <p:ext uri="{BB962C8B-B14F-4D97-AF65-F5344CB8AC3E}">
        <p14:creationId xmlns:p14="http://schemas.microsoft.com/office/powerpoint/2010/main" val="30258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Генеральный план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14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546" y="1260351"/>
            <a:ext cx="8627099" cy="58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9916092">
            <a:off x="4532049" y="3100695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27379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Существующий вид шоу-</a:t>
            </a:r>
            <a:r>
              <a:rPr lang="ru-RU" dirty="0" err="1" smtClean="0"/>
              <a:t>рума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15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40041" y="2675264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40041" y="571018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9461" y="571018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9673"/>
              </p:ext>
            </p:extLst>
          </p:nvPr>
        </p:nvGraphicFramePr>
        <p:xfrm>
          <a:off x="1936999" y="1207395"/>
          <a:ext cx="3884376" cy="2908475"/>
        </p:xfrm>
        <a:graphic>
          <a:graphicData uri="http://schemas.openxmlformats.org/drawingml/2006/table">
            <a:tbl>
              <a:tblPr/>
              <a:tblGrid>
                <a:gridCol w="1928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6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Характеристики </a:t>
                      </a:r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шоу </a:t>
                      </a:r>
                      <a:r>
                        <a:rPr lang="ru-RU" sz="1200" b="0" i="0" u="none" strike="noStrike" dirty="0" err="1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рума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Общий размер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Зона экспонирования УАЗ (в случае </a:t>
                      </a:r>
                      <a:r>
                        <a:rPr lang="ru-RU" sz="1200" b="0" i="0" u="none" strike="noStrike" dirty="0" err="1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мультибрендового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размещения)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...м</a:t>
                      </a:r>
                      <a:r>
                        <a:rPr lang="en-US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1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Высота потолка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1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Высота въездных ворот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endParaRPr lang="en-US" sz="1400" b="0" i="0" u="none" strike="noStrike" dirty="0" smtClean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Блок-схема: процесс 12"/>
          <p:cNvSpPr/>
          <p:nvPr/>
        </p:nvSpPr>
        <p:spPr>
          <a:xfrm>
            <a:off x="6889415" y="1149075"/>
            <a:ext cx="5004556" cy="3171621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522593" y="4439768"/>
            <a:ext cx="487484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889415" y="4439768"/>
            <a:ext cx="500455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Генеральный план </a:t>
            </a:r>
            <a:r>
              <a:rPr lang="ru-RU" dirty="0" err="1" smtClean="0"/>
              <a:t>шоурума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6"/>
          </p:nvPr>
        </p:nvSpPr>
        <p:spPr>
          <a:xfrm>
            <a:off x="1769124" y="6836820"/>
            <a:ext cx="1027916" cy="360046"/>
          </a:xfrm>
        </p:spPr>
        <p:txBody>
          <a:bodyPr/>
          <a:lstStyle/>
          <a:p>
            <a:r>
              <a:rPr lang="ru-RU" sz="1800" b="0" dirty="0"/>
              <a:t>Зона УАЗ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270658" y="-127332"/>
            <a:ext cx="4928647" cy="87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408124" y="1261051"/>
            <a:ext cx="2611956" cy="5096205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9916092">
            <a:off x="5612168" y="611520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4807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Существующий вид станции технического обслуживания.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17</a:t>
            </a:fld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153523" y="4439288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153523" y="1404367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40036" y="2675264"/>
            <a:ext cx="2137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 внешний вид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40036" y="5710185"/>
            <a:ext cx="1550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 внутри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27606"/>
              </p:ext>
            </p:extLst>
          </p:nvPr>
        </p:nvGraphicFramePr>
        <p:xfrm>
          <a:off x="1732986" y="1160766"/>
          <a:ext cx="4410321" cy="6158870"/>
        </p:xfrm>
        <a:graphic>
          <a:graphicData uri="http://schemas.openxmlformats.org/drawingml/2006/table">
            <a:tbl>
              <a:tblPr/>
              <a:tblGrid>
                <a:gridCol w="1710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Характеристики сервисной станции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Слесарный 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цех</a:t>
                      </a:r>
                      <a:endParaRPr lang="ru-RU" sz="11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 для УАЗ</a:t>
                      </a:r>
                      <a:endParaRPr lang="ru-RU" sz="11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Пост мойки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Постов для УАЗ</a:t>
                      </a:r>
                      <a:endParaRPr lang="ru-RU" sz="11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Подъёмников для УАЗ</a:t>
                      </a:r>
                      <a:endParaRPr lang="ru-RU" sz="11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</a:t>
                      </a:r>
                      <a:r>
                        <a:rPr lang="ru-RU" sz="1300" b="0" i="0" u="none" strike="noStrike" baseline="0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Из них более 4,5 т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Кузовной цех (если есть)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Покрасочных камер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Фирма-изготовитель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Постов подготовки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  <a:endParaRPr lang="ru-RU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Подбор краски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да/нет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Склад запасных частей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Размер: </a:t>
                      </a:r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 smtClean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Адресное хранение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да/нет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7787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прочее оборудование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ш/м оборудование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77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заправка кондиционеров 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8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и т.п.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1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Генеральный план станции технического обслуживания.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29344" y="631925"/>
            <a:ext cx="5697283" cy="70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597239" y="3492599"/>
            <a:ext cx="2988332" cy="3224698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Проект оформления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19</a:t>
            </a:fld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6"/>
          </p:nvPr>
        </p:nvSpPr>
        <p:spPr>
          <a:xfrm>
            <a:off x="1612482" y="1116335"/>
            <a:ext cx="9972675" cy="360046"/>
          </a:xfrm>
        </p:spPr>
        <p:txBody>
          <a:bodyPr/>
          <a:lstStyle/>
          <a:p>
            <a:r>
              <a:rPr lang="ru-RU" sz="1400" dirty="0"/>
              <a:t>Сделать </a:t>
            </a:r>
            <a:r>
              <a:rPr lang="ru-RU" sz="1400" dirty="0" err="1"/>
              <a:t>фотопривязку</a:t>
            </a:r>
            <a:r>
              <a:rPr lang="ru-RU" sz="1400" dirty="0"/>
              <a:t> </a:t>
            </a:r>
            <a:r>
              <a:rPr lang="ru-RU" sz="1400" dirty="0" err="1"/>
              <a:t>идентификции</a:t>
            </a:r>
            <a:r>
              <a:rPr lang="ru-RU" sz="1400" dirty="0"/>
              <a:t> УАЗ на существующий вид дилерского центра в соответствии с вашим видением оформления.</a:t>
            </a:r>
          </a:p>
          <a:p>
            <a:r>
              <a:rPr lang="ru-RU" sz="1400" dirty="0"/>
              <a:t>Бренд бук УАЗ доступен по ссылке: </a:t>
            </a:r>
            <a:r>
              <a:rPr lang="en-US" sz="1400" dirty="0" smtClean="0">
                <a:solidFill>
                  <a:srgbClr val="0070C0"/>
                </a:solidFill>
              </a:rPr>
              <a:t>https</a:t>
            </a:r>
            <a:r>
              <a:rPr lang="en-US" sz="1400" dirty="0">
                <a:solidFill>
                  <a:srgbClr val="0070C0"/>
                </a:solidFill>
              </a:rPr>
              <a:t>://cloud.mail.ru/public/31g9/23L4w2TLd</a:t>
            </a:r>
            <a:endParaRPr lang="ru-RU" sz="1400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50" y="2056866"/>
            <a:ext cx="9400074" cy="50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Общая информация о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1752606" y="1261050"/>
            <a:ext cx="9972675" cy="1772587"/>
          </a:xfrm>
        </p:spPr>
        <p:txBody>
          <a:bodyPr/>
          <a:lstStyle/>
          <a:p>
            <a:r>
              <a:rPr lang="ru-RU" sz="1400" dirty="0"/>
              <a:t>Компания «</a:t>
            </a:r>
            <a:r>
              <a:rPr lang="ru-RU" sz="1400" dirty="0" err="1"/>
              <a:t>Секонд</a:t>
            </a:r>
            <a:r>
              <a:rPr lang="ru-RU" sz="1400" dirty="0"/>
              <a:t>» на автомобильном рынке г. ГОРОД существует с 1993 года . На данный момент в структуру холдинга входят 14 предприятий, из них 12 связаны с автомобильным бизнесом, а 2 компании являются балансодержателями земли, зданий и основных средств.</a:t>
            </a:r>
          </a:p>
          <a:p>
            <a:endParaRPr lang="en-US" sz="1600" dirty="0"/>
          </a:p>
          <a:p>
            <a:r>
              <a:rPr lang="ru-RU" sz="1600" dirty="0">
                <a:solidFill>
                  <a:srgbClr val="FF0000"/>
                </a:solidFill>
              </a:rPr>
              <a:t>Далее любая информация, которая позволит более детально ознакомиться с вашей компанией и преимуществами, которые будут выгодно выделять вашу компанию по сравнению с остальными соискателями.</a:t>
            </a:r>
          </a:p>
          <a:p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619476" y="3770629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9088230" y="6229226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290653" y="6229226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290654" y="5004591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9088231" y="5001482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290654" y="3770629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9088231" y="3773738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90653" y="5117913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«</a:t>
            </a:r>
            <a:r>
              <a:rPr lang="ru-RU" sz="1600" dirty="0" err="1"/>
              <a:t>Секонд</a:t>
            </a:r>
            <a:r>
              <a:rPr lang="ru-RU" sz="1600" dirty="0"/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19103" y="3856425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1600" dirty="0" err="1">
                <a:solidFill>
                  <a:schemeClr val="tx2"/>
                </a:solidFill>
              </a:rPr>
              <a:t>Фёст</a:t>
            </a:r>
            <a:r>
              <a:rPr lang="ru-RU" sz="1600" dirty="0">
                <a:solidFill>
                  <a:schemeClr val="tx2"/>
                </a:solidFill>
              </a:rPr>
              <a:t>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30615" y="3733319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«ФСФ </a:t>
            </a:r>
          </a:p>
          <a:p>
            <a:r>
              <a:rPr lang="ru-RU" sz="1600" dirty="0">
                <a:solidFill>
                  <a:schemeClr val="tx2"/>
                </a:solidFill>
              </a:rPr>
              <a:t>Недвижимость»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63330" y="6397118"/>
            <a:ext cx="971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1600" dirty="0" err="1">
                <a:solidFill>
                  <a:schemeClr val="tx2"/>
                </a:solidFill>
              </a:rPr>
              <a:t>Фёрд</a:t>
            </a:r>
            <a:r>
              <a:rPr lang="ru-RU" sz="1600" dirty="0">
                <a:solidFill>
                  <a:schemeClr val="tx2"/>
                </a:solidFill>
              </a:rPr>
              <a:t>»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25731" y="5148691"/>
            <a:ext cx="1715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«Белебей ТЭЦ»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89732" y="6369792"/>
            <a:ext cx="18421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«Рога и Копыта»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25736" y="3856425"/>
            <a:ext cx="1890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1600" dirty="0" err="1">
                <a:solidFill>
                  <a:schemeClr val="tx2"/>
                </a:solidFill>
              </a:rPr>
              <a:t>АвтоЛогистика</a:t>
            </a:r>
            <a:r>
              <a:rPr lang="ru-RU" sz="1600" dirty="0">
                <a:solidFill>
                  <a:schemeClr val="tx2"/>
                </a:solidFill>
              </a:rPr>
              <a:t>» </a:t>
            </a:r>
          </a:p>
        </p:txBody>
      </p:sp>
      <p:cxnSp>
        <p:nvCxnSpPr>
          <p:cNvPr id="22" name="Прямая соединительная линия 21"/>
          <p:cNvCxnSpPr>
            <a:stCxn id="7" idx="1"/>
            <a:endCxn id="12" idx="3"/>
          </p:cNvCxnSpPr>
          <p:nvPr/>
        </p:nvCxnSpPr>
        <p:spPr>
          <a:xfrm flipH="1">
            <a:off x="3992557" y="4148671"/>
            <a:ext cx="1626919" cy="0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1"/>
            <a:endCxn id="7" idx="3"/>
          </p:cNvCxnSpPr>
          <p:nvPr/>
        </p:nvCxnSpPr>
        <p:spPr>
          <a:xfrm flipH="1" flipV="1">
            <a:off x="7321374" y="4148676"/>
            <a:ext cx="1766852" cy="3109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1"/>
            <a:endCxn id="7" idx="2"/>
          </p:cNvCxnSpPr>
          <p:nvPr/>
        </p:nvCxnSpPr>
        <p:spPr>
          <a:xfrm flipH="1" flipV="1">
            <a:off x="6470428" y="4526718"/>
            <a:ext cx="2617803" cy="852811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2"/>
            <a:endCxn id="10" idx="3"/>
          </p:cNvCxnSpPr>
          <p:nvPr/>
        </p:nvCxnSpPr>
        <p:spPr>
          <a:xfrm flipH="1">
            <a:off x="3992557" y="4526713"/>
            <a:ext cx="2477871" cy="855920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2"/>
            <a:endCxn id="9" idx="3"/>
          </p:cNvCxnSpPr>
          <p:nvPr/>
        </p:nvCxnSpPr>
        <p:spPr>
          <a:xfrm flipH="1">
            <a:off x="3992551" y="4526718"/>
            <a:ext cx="2477872" cy="2080555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8" idx="1"/>
            <a:endCxn id="7" idx="2"/>
          </p:cNvCxnSpPr>
          <p:nvPr/>
        </p:nvCxnSpPr>
        <p:spPr>
          <a:xfrm flipH="1" flipV="1">
            <a:off x="6470423" y="4526718"/>
            <a:ext cx="2617802" cy="2080555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4"/>
          <p:cNvSpPr>
            <a:spLocks noGrp="1"/>
          </p:cNvSpPr>
          <p:nvPr>
            <p:ph type="body" sz="quarter" idx="16"/>
          </p:nvPr>
        </p:nvSpPr>
        <p:spPr>
          <a:xfrm>
            <a:off x="4489791" y="3084985"/>
            <a:ext cx="4032447" cy="360046"/>
          </a:xfrm>
        </p:spPr>
        <p:txBody>
          <a:bodyPr/>
          <a:lstStyle/>
          <a:p>
            <a:r>
              <a:rPr lang="ru-RU" sz="2800" dirty="0" smtClean="0">
                <a:solidFill>
                  <a:srgbClr val="245A25"/>
                </a:solidFill>
              </a:rPr>
              <a:t>Структура холдинга</a:t>
            </a:r>
            <a:endParaRPr lang="ru-RU" sz="2800" dirty="0">
              <a:solidFill>
                <a:srgbClr val="245A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Сроки готовности к работе.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55440"/>
              </p:ext>
            </p:extLst>
          </p:nvPr>
        </p:nvGraphicFramePr>
        <p:xfrm>
          <a:off x="2473008" y="1292014"/>
          <a:ext cx="8029639" cy="5940660"/>
        </p:xfrm>
        <a:graphic>
          <a:graphicData uri="http://schemas.openxmlformats.org/drawingml/2006/table">
            <a:tbl>
              <a:tblPr/>
              <a:tblGrid>
                <a:gridCol w="306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9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4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328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Hyundai Sans Text"/>
                        </a:rPr>
                        <a:t>Сроки и этапы строительства/реконструкции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Этап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Начало этапа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Завершение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Земельные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Фундаментные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Закрытие теплового контура здания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Возведение внутренних стен и перегородок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Проведение внутренних отделочных работ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50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Размещение элементов внешней и внутренней идентификации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Готовность к техническому аудиту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87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Начало операционной деятельности центра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3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Видение продаж автомобилей УАЗ.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48684"/>
              </p:ext>
            </p:extLst>
          </p:nvPr>
        </p:nvGraphicFramePr>
        <p:xfrm>
          <a:off x="1464896" y="1228342"/>
          <a:ext cx="10369156" cy="2274170"/>
        </p:xfrm>
        <a:graphic>
          <a:graphicData uri="http://schemas.openxmlformats.org/drawingml/2006/table">
            <a:tbl>
              <a:tblPr/>
              <a:tblGrid>
                <a:gridCol w="99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26487"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Видение продаж 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году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Месяц/ модель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январь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февраль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март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апрель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июнь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июль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август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сентябрь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октябрь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ноябрь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декабрь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 Пикап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Хантер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Бизнес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Профи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Итого: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25647"/>
              </p:ext>
            </p:extLst>
          </p:nvPr>
        </p:nvGraphicFramePr>
        <p:xfrm>
          <a:off x="1464897" y="3636615"/>
          <a:ext cx="5210594" cy="2340261"/>
        </p:xfrm>
        <a:graphic>
          <a:graphicData uri="http://schemas.openxmlformats.org/drawingml/2006/table">
            <a:tbl>
              <a:tblPr/>
              <a:tblGrid>
                <a:gridCol w="1010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1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кв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 Пикап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Хантер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Бизнес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Профи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 2020: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87256"/>
              </p:ext>
            </p:extLst>
          </p:nvPr>
        </p:nvGraphicFramePr>
        <p:xfrm>
          <a:off x="7045511" y="3636615"/>
          <a:ext cx="4824536" cy="3851125"/>
        </p:xfrm>
        <a:graphic>
          <a:graphicData uri="http://schemas.openxmlformats.org/drawingml/2006/table">
            <a:tbl>
              <a:tblPr/>
              <a:tblGrid>
                <a:gridCol w="2429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5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04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yundai Sans Text"/>
                        </a:rPr>
                        <a:t>Финансовая готовность.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Финансирование стартового этапа деятельности (нужное вписать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 и его объем.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собственные/заёмные средства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Соотношение собственных и привлечённых денежных средств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5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Финансирование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и его объем.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перационная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собственные/привлечённые средства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Соотношение собственных и привлечённых денежных средств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8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Кредитные организации - партнёры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8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Готовность к началу сотрудничества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Перечень </a:t>
            </a:r>
            <a:r>
              <a:rPr lang="ru-RU" dirty="0" smtClean="0"/>
              <a:t>необходимых </a:t>
            </a:r>
            <a:r>
              <a:rPr lang="ru-RU" dirty="0"/>
              <a:t>документов.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6939" y="1634134"/>
            <a:ext cx="9865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сканированные </a:t>
            </a:r>
            <a:r>
              <a:rPr lang="ru-RU" sz="1400" dirty="0"/>
              <a:t>изображения оригиналов свидетельства о государственной регистрации юридического лица, свидетельства о постановке на налоговый учет;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карта </a:t>
            </a:r>
            <a:r>
              <a:rPr lang="ru-RU" sz="1400" dirty="0"/>
              <a:t>контрагента по форме ИМНС;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сканированное </a:t>
            </a:r>
            <a:r>
              <a:rPr lang="ru-RU" sz="1400" dirty="0"/>
              <a:t>изображение решения учредителей и приказа о назначении генерального директора;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устав </a:t>
            </a:r>
            <a:r>
              <a:rPr lang="ru-RU" sz="1400" dirty="0"/>
              <a:t>предприятия;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копия </a:t>
            </a:r>
            <a:r>
              <a:rPr lang="ru-RU" sz="1400" dirty="0"/>
              <a:t>паспорта руководителя организации;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справка </a:t>
            </a:r>
            <a:r>
              <a:rPr lang="ru-RU" sz="1400" dirty="0"/>
              <a:t>от контрагента или уведомление ИМНС о форме применяемой системе налогообложения;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копия </a:t>
            </a:r>
            <a:r>
              <a:rPr lang="ru-RU" sz="1400" dirty="0"/>
              <a:t>доверенности на лицо, уполномоченное подписывать документ;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бухгалтерский </a:t>
            </a:r>
            <a:r>
              <a:rPr lang="ru-RU" sz="1400" dirty="0"/>
              <a:t>баланс за </a:t>
            </a:r>
            <a:r>
              <a:rPr lang="ru-RU" sz="1400" dirty="0" smtClean="0"/>
              <a:t>20</a:t>
            </a:r>
            <a:r>
              <a:rPr lang="en-US" sz="1400" dirty="0" smtClean="0"/>
              <a:t>20</a:t>
            </a:r>
            <a:r>
              <a:rPr lang="ru-RU" sz="1400" dirty="0" smtClean="0"/>
              <a:t>-2</a:t>
            </a:r>
            <a:r>
              <a:rPr lang="en-US" sz="1400" dirty="0" smtClean="0"/>
              <a:t>1</a:t>
            </a:r>
            <a:r>
              <a:rPr lang="ru-RU" sz="1400" dirty="0" smtClean="0"/>
              <a:t>гг</a:t>
            </a:r>
            <a:r>
              <a:rPr lang="ru-RU" sz="1400" dirty="0"/>
              <a:t>.;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отчет </a:t>
            </a:r>
            <a:r>
              <a:rPr lang="ru-RU" sz="1400" dirty="0"/>
              <a:t>о финансовых результатах за </a:t>
            </a:r>
            <a:r>
              <a:rPr lang="ru-RU" sz="1400" dirty="0" smtClean="0"/>
              <a:t>20</a:t>
            </a:r>
            <a:r>
              <a:rPr lang="en-US" sz="1400" dirty="0" smtClean="0"/>
              <a:t>20</a:t>
            </a:r>
            <a:r>
              <a:rPr lang="ru-RU" sz="1400" dirty="0" smtClean="0"/>
              <a:t>-2</a:t>
            </a:r>
            <a:r>
              <a:rPr lang="en-US" sz="1400" dirty="0" smtClean="0"/>
              <a:t>1</a:t>
            </a:r>
            <a:r>
              <a:rPr lang="ru-RU" sz="1400" dirty="0" smtClean="0"/>
              <a:t>гг</a:t>
            </a:r>
            <a:r>
              <a:rPr lang="ru-RU" sz="1400" dirty="0"/>
              <a:t>.;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справка </a:t>
            </a:r>
            <a:r>
              <a:rPr lang="ru-RU" sz="1400" dirty="0"/>
              <a:t>об исполнении налогоплательщиком обязанности по уплате налогов;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справка </a:t>
            </a:r>
            <a:r>
              <a:rPr lang="ru-RU" sz="1400" dirty="0"/>
              <a:t>о среднесписочном составе постоянных работников;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копия </a:t>
            </a:r>
            <a:r>
              <a:rPr lang="ru-RU" sz="1400" dirty="0"/>
              <a:t>последнего отчета в ПФ по форме СЗВ-М;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копия </a:t>
            </a:r>
            <a:r>
              <a:rPr lang="ru-RU" sz="1400" dirty="0"/>
              <a:t>последнего квартального отчета в ФСС по форме ФСС.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11244" y="5868863"/>
            <a:ext cx="903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Hyundai Sans Text" pitchFamily="34" charset="0"/>
              </a:rPr>
              <a:t>Каждый из документов должен быть представлен в форме отдельного электронного файла, содержащего цветную отсканированную копию, заверенную кандидатом. Принимаются только копии с оригиналов документов.</a:t>
            </a:r>
            <a:endParaRPr lang="ru-RU" sz="1400" dirty="0">
              <a:latin typeface="Hyundai Sans Tex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5431" y="6660956"/>
            <a:ext cx="9193002" cy="747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  <a:latin typeface="Hyundai Sans Text" pitchFamily="34" charset="0"/>
              </a:rPr>
              <a:t>Ссылка на </a:t>
            </a:r>
            <a:r>
              <a:rPr lang="ru-RU" dirty="0" err="1">
                <a:solidFill>
                  <a:schemeClr val="tx1"/>
                </a:solidFill>
                <a:latin typeface="Hyundai Sans Text" pitchFamily="34" charset="0"/>
              </a:rPr>
              <a:t>файлообменник</a:t>
            </a:r>
            <a:r>
              <a:rPr lang="ru-RU" dirty="0">
                <a:solidFill>
                  <a:schemeClr val="tx1"/>
                </a:solidFill>
                <a:latin typeface="Hyundai Sans Text" pitchFamily="34" charset="0"/>
              </a:rPr>
              <a:t> с документами:</a:t>
            </a:r>
          </a:p>
          <a:p>
            <a:endParaRPr lang="ru-RU" dirty="0">
              <a:solidFill>
                <a:schemeClr val="tx1"/>
              </a:solidFill>
              <a:latin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7264" y="3456595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Спасибо за внимание.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82168" y="5688848"/>
            <a:ext cx="26962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Исполнитель:</a:t>
            </a:r>
          </a:p>
          <a:p>
            <a:r>
              <a:rPr lang="ru-RU" dirty="0">
                <a:solidFill>
                  <a:srgbClr val="000000"/>
                </a:solidFill>
              </a:rPr>
              <a:t>Сергей Иванов.</a:t>
            </a:r>
          </a:p>
          <a:p>
            <a:r>
              <a:rPr lang="ru-RU" dirty="0">
                <a:solidFill>
                  <a:srgbClr val="000000"/>
                </a:solidFill>
              </a:rPr>
              <a:t>8-985-434-38-03</a:t>
            </a:r>
          </a:p>
          <a:p>
            <a:r>
              <a:rPr lang="en-US" dirty="0">
                <a:solidFill>
                  <a:srgbClr val="000000"/>
                </a:solidFill>
              </a:rPr>
              <a:t>se.ivanov@second.ru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Общая информация о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3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0554" y="1187569"/>
            <a:ext cx="609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Информация о ключевом персонале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40766"/>
              </p:ext>
            </p:extLst>
          </p:nvPr>
        </p:nvGraphicFramePr>
        <p:xfrm>
          <a:off x="1801401" y="1836415"/>
          <a:ext cx="9093803" cy="5364595"/>
        </p:xfrm>
        <a:graphic>
          <a:graphicData uri="http://schemas.openxmlformats.org/drawingml/2006/table">
            <a:tbl>
              <a:tblPr/>
              <a:tblGrid>
                <a:gridCol w="2286542">
                  <a:extLst>
                    <a:ext uri="{9D8B030D-6E8A-4147-A177-3AD203B41FA5}">
                      <a16:colId xmlns:a16="http://schemas.microsoft.com/office/drawing/2014/main" xmlns="" val="3375765949"/>
                    </a:ext>
                  </a:extLst>
                </a:gridCol>
                <a:gridCol w="2269087">
                  <a:extLst>
                    <a:ext uri="{9D8B030D-6E8A-4147-A177-3AD203B41FA5}">
                      <a16:colId xmlns:a16="http://schemas.microsoft.com/office/drawing/2014/main" xmlns="" val="504054775"/>
                    </a:ext>
                  </a:extLst>
                </a:gridCol>
                <a:gridCol w="2269087">
                  <a:extLst>
                    <a:ext uri="{9D8B030D-6E8A-4147-A177-3AD203B41FA5}">
                      <a16:colId xmlns:a16="http://schemas.microsoft.com/office/drawing/2014/main" xmlns="" val="2937508437"/>
                    </a:ext>
                  </a:extLst>
                </a:gridCol>
                <a:gridCol w="2269087">
                  <a:extLst>
                    <a:ext uri="{9D8B030D-6E8A-4147-A177-3AD203B41FA5}">
                      <a16:colId xmlns:a16="http://schemas.microsoft.com/office/drawing/2014/main" xmlns="" val="2573454714"/>
                    </a:ext>
                  </a:extLst>
                </a:gridCol>
              </a:tblGrid>
              <a:tr h="425756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Учредители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6532958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ФИО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7988317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Сумма уставного капитала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4508432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% участия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8211888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Другие виды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0927091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Мобильный телефон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6358846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Электронная почта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6412634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Дата рождения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4474585"/>
                  </a:ext>
                </a:extLst>
              </a:tr>
              <a:tr h="1834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00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9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Общая информация о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0554" y="1187569"/>
            <a:ext cx="609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Информация о ключевом персонале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35793"/>
              </p:ext>
            </p:extLst>
          </p:nvPr>
        </p:nvGraphicFramePr>
        <p:xfrm>
          <a:off x="1681895" y="1815924"/>
          <a:ext cx="9756104" cy="5059968"/>
        </p:xfrm>
        <a:graphic>
          <a:graphicData uri="http://schemas.openxmlformats.org/drawingml/2006/table">
            <a:tbl>
              <a:tblPr/>
              <a:tblGrid>
                <a:gridCol w="2124235">
                  <a:extLst>
                    <a:ext uri="{9D8B030D-6E8A-4147-A177-3AD203B41FA5}">
                      <a16:colId xmlns:a16="http://schemas.microsoft.com/office/drawing/2014/main" xmlns="" val="4088659745"/>
                    </a:ext>
                  </a:extLst>
                </a:gridCol>
                <a:gridCol w="2627313">
                  <a:extLst>
                    <a:ext uri="{9D8B030D-6E8A-4147-A177-3AD203B41FA5}">
                      <a16:colId xmlns:a16="http://schemas.microsoft.com/office/drawing/2014/main" xmlns="" val="17815212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04858754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4254872796"/>
                    </a:ext>
                  </a:extLst>
                </a:gridCol>
              </a:tblGrid>
              <a:tr h="476698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Менеджмент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261810"/>
                  </a:ext>
                </a:extLst>
              </a:tr>
              <a:tr h="371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147215"/>
                  </a:ext>
                </a:extLst>
              </a:tr>
              <a:tr h="420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Должность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Генеральный директор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Менеджер проекта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Руководитель СТО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1745545"/>
                  </a:ext>
                </a:extLst>
              </a:tr>
              <a:tr h="407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Мобильный телефон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969069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Электронный адрес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948832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Дата рождения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173271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Опыт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5552902"/>
                  </a:ext>
                </a:extLst>
              </a:tr>
              <a:tr h="2159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7078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Общая информация о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746624" y="1081023"/>
            <a:ext cx="9972675" cy="360046"/>
          </a:xfrm>
        </p:spPr>
        <p:txBody>
          <a:bodyPr/>
          <a:lstStyle/>
          <a:p>
            <a:r>
              <a:rPr lang="ru-RU" sz="1600" dirty="0"/>
              <a:t>Фотографии фасадов имеющихся дилерских центров.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752923" y="4500683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081515" y="4497397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752923" y="1476375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081515" y="1474054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8075" y="2461402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25736" y="5478235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56431" y="5477273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25737" y="2461402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2</a:t>
            </a:r>
          </a:p>
        </p:txBody>
      </p:sp>
    </p:spTree>
    <p:extLst>
      <p:ext uri="{BB962C8B-B14F-4D97-AF65-F5344CB8AC3E}">
        <p14:creationId xmlns:p14="http://schemas.microsoft.com/office/powerpoint/2010/main" val="40666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Результаты работы компании.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03381"/>
              </p:ext>
            </p:extLst>
          </p:nvPr>
        </p:nvGraphicFramePr>
        <p:xfrm>
          <a:off x="1356878" y="1332356"/>
          <a:ext cx="10837205" cy="5832650"/>
        </p:xfrm>
        <a:graphic>
          <a:graphicData uri="http://schemas.openxmlformats.org/drawingml/2006/table">
            <a:tbl>
              <a:tblPr/>
              <a:tblGrid>
                <a:gridCol w="1321611">
                  <a:extLst>
                    <a:ext uri="{9D8B030D-6E8A-4147-A177-3AD203B41FA5}">
                      <a16:colId xmlns:a16="http://schemas.microsoft.com/office/drawing/2014/main" xmlns="" val="720450090"/>
                    </a:ext>
                  </a:extLst>
                </a:gridCol>
                <a:gridCol w="1179283">
                  <a:extLst>
                    <a:ext uri="{9D8B030D-6E8A-4147-A177-3AD203B41FA5}">
                      <a16:colId xmlns:a16="http://schemas.microsoft.com/office/drawing/2014/main" xmlns="" val="390818235"/>
                    </a:ext>
                  </a:extLst>
                </a:gridCol>
                <a:gridCol w="1321611">
                  <a:extLst>
                    <a:ext uri="{9D8B030D-6E8A-4147-A177-3AD203B41FA5}">
                      <a16:colId xmlns:a16="http://schemas.microsoft.com/office/drawing/2014/main" xmlns="" val="3383172249"/>
                    </a:ext>
                  </a:extLst>
                </a:gridCol>
                <a:gridCol w="2460228">
                  <a:extLst>
                    <a:ext uri="{9D8B030D-6E8A-4147-A177-3AD203B41FA5}">
                      <a16:colId xmlns:a16="http://schemas.microsoft.com/office/drawing/2014/main" xmlns="" val="1230724558"/>
                    </a:ext>
                  </a:extLst>
                </a:gridCol>
                <a:gridCol w="2338234">
                  <a:extLst>
                    <a:ext uri="{9D8B030D-6E8A-4147-A177-3AD203B41FA5}">
                      <a16:colId xmlns:a16="http://schemas.microsoft.com/office/drawing/2014/main" xmlns="" val="414420964"/>
                    </a:ext>
                  </a:extLst>
                </a:gridCol>
                <a:gridCol w="2216238">
                  <a:extLst>
                    <a:ext uri="{9D8B030D-6E8A-4147-A177-3AD203B41FA5}">
                      <a16:colId xmlns:a16="http://schemas.microsoft.com/office/drawing/2014/main" xmlns="" val="1389726775"/>
                    </a:ext>
                  </a:extLst>
                </a:gridCol>
              </a:tblGrid>
              <a:tr h="4848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6621413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Автомобили,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0137888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2166119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1340990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З/ч,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5127216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9881644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7025549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Услуги СТО,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0631436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4124375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1154415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Услуги кузовного центра,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3488374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7930825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7660732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% проникновения трейд-ин.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2111306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4453318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599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6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Предложение по размещению дилерского центра.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752606" y="1188343"/>
            <a:ext cx="9972675" cy="1582140"/>
          </a:xfrm>
        </p:spPr>
        <p:txBody>
          <a:bodyPr/>
          <a:lstStyle/>
          <a:p>
            <a:r>
              <a:rPr lang="ru-RU" sz="1600" i="1" dirty="0">
                <a:solidFill>
                  <a:srgbClr val="FF0000"/>
                </a:solidFill>
              </a:rPr>
              <a:t>Описание предложения и основных </a:t>
            </a:r>
            <a:r>
              <a:rPr lang="ru-RU" sz="1600" i="1" dirty="0" err="1">
                <a:solidFill>
                  <a:srgbClr val="FF0000"/>
                </a:solidFill>
              </a:rPr>
              <a:t>трафикообразующих</a:t>
            </a:r>
            <a:r>
              <a:rPr lang="ru-RU" sz="1600" i="1" dirty="0">
                <a:solidFill>
                  <a:srgbClr val="FF0000"/>
                </a:solidFill>
              </a:rPr>
              <a:t> объектов, срок готовности к работе.</a:t>
            </a:r>
          </a:p>
          <a:p>
            <a:r>
              <a:rPr lang="ru-RU" sz="1600" i="1" dirty="0"/>
              <a:t>Пример:</a:t>
            </a:r>
          </a:p>
          <a:p>
            <a:r>
              <a:rPr lang="ru-RU" sz="1600" dirty="0"/>
              <a:t>Для размещения дилерского центра УАЗ предлагается помещение в рамках дилерской автомобильной деревни, расположенной на Смоленском шоссе. Въезд в город со стороны аэропорта.</a:t>
            </a:r>
          </a:p>
          <a:p>
            <a:r>
              <a:rPr lang="ru-RU" sz="1600" dirty="0"/>
              <a:t>В непосредственной близости расположены дилерские центры </a:t>
            </a:r>
            <a:r>
              <a:rPr lang="en-US" sz="1600" dirty="0"/>
              <a:t>Nissan, </a:t>
            </a:r>
            <a:r>
              <a:rPr lang="en-US" sz="1600" dirty="0"/>
              <a:t>M</a:t>
            </a:r>
            <a:r>
              <a:rPr lang="en-US" sz="1600" dirty="0" smtClean="0"/>
              <a:t>itsubishi</a:t>
            </a:r>
            <a:r>
              <a:rPr lang="en-US" sz="1600" dirty="0"/>
              <a:t>, VW.</a:t>
            </a:r>
            <a:endParaRPr lang="ru-RU" sz="1600" dirty="0"/>
          </a:p>
          <a:p>
            <a:r>
              <a:rPr lang="ru-RU" sz="1600" dirty="0"/>
              <a:t>Так же рядом размещен крупнейший в городе торговый центр « Акварель», центр оптовой торговли «Метро» и крупный строительный рынок «</a:t>
            </a:r>
            <a:r>
              <a:rPr lang="ru-RU" sz="1600" dirty="0" err="1"/>
              <a:t>СтройДвор</a:t>
            </a:r>
            <a:r>
              <a:rPr lang="ru-RU" sz="1600" dirty="0"/>
              <a:t>».</a:t>
            </a:r>
          </a:p>
          <a:p>
            <a:r>
              <a:rPr lang="ru-RU" sz="1600" dirty="0"/>
              <a:t>Готовность здания к началу работы – август </a:t>
            </a:r>
            <a:r>
              <a:rPr lang="ru-RU" sz="1600" dirty="0" smtClean="0"/>
              <a:t>20</a:t>
            </a:r>
            <a:r>
              <a:rPr lang="en-US" sz="1600" dirty="0" smtClean="0"/>
              <a:t>22</a:t>
            </a:r>
            <a:r>
              <a:rPr lang="ru-RU" sz="1600" dirty="0" smtClean="0"/>
              <a:t> </a:t>
            </a:r>
            <a:r>
              <a:rPr lang="ru-RU" sz="1600" dirty="0"/>
              <a:t>г.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237199" y="3780631"/>
            <a:ext cx="5364596" cy="360040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77689" y="5400811"/>
            <a:ext cx="1378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здания</a:t>
            </a:r>
          </a:p>
        </p:txBody>
      </p:sp>
    </p:spTree>
    <p:extLst>
      <p:ext uri="{BB962C8B-B14F-4D97-AF65-F5344CB8AC3E}">
        <p14:creationId xmlns:p14="http://schemas.microsoft.com/office/powerpoint/2010/main" val="37187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Информация о дилерском центре.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11468"/>
              </p:ext>
            </p:extLst>
          </p:nvPr>
        </p:nvGraphicFramePr>
        <p:xfrm>
          <a:off x="1973229" y="1188348"/>
          <a:ext cx="9032727" cy="5893659"/>
        </p:xfrm>
        <a:graphic>
          <a:graphicData uri="http://schemas.openxmlformats.org/drawingml/2006/table">
            <a:tbl>
              <a:tblPr/>
              <a:tblGrid>
                <a:gridCol w="1903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6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3570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Формат предложения (нужное оставить)</a:t>
                      </a: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400"/>
                        <a:buFont typeface="Tahoma" panose="020B0604030504040204" pitchFamily="34" charset="0"/>
                        <a:buAutoNum type="arabicParenR"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Новое строительство</a:t>
                      </a:r>
                      <a:endParaRPr lang="ru-RU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12286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5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2) Реконструкция</a:t>
                      </a:r>
                    </a:p>
                  </a:txBody>
                  <a:tcPr marL="112286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5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3) Ребрендинг</a:t>
                      </a:r>
                    </a:p>
                  </a:txBody>
                  <a:tcPr marL="112286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57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Тип дилерского центра 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(нужное оставить)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Моно-бренд//Мульти-бренд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31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Данные дилерского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центра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Адрес центра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Га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2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Шоу-рум (Размер: Длина Х Ширина)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x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Слесарный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цех (Размер: Длина Х Ширина)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Склад (Размер: Длина Х Ширина)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Склад товарных автомобилей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шт.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(… м2)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Парковка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для клиентов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шт.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(… м2)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471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196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 / ГГГГГ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9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Предложение по размещению дилерского центра</a:t>
            </a:r>
            <a:r>
              <a:rPr lang="ru-RU" dirty="0"/>
              <a:t>. Размещение в городе.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1600" dirty="0"/>
              <a:t>Приложить на этом слайде схему города с указанием мест расположения дилерских центров.</a:t>
            </a:r>
          </a:p>
        </p:txBody>
      </p:sp>
      <p:pic>
        <p:nvPicPr>
          <p:cNvPr id="6" name="Picture 4" descr="D:\развитие\карта диле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685" y="1618948"/>
            <a:ext cx="7854444" cy="57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9916092">
            <a:off x="6396427" y="2883652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4665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УАЗ">
      <a:dk1>
        <a:srgbClr val="014637"/>
      </a:dk1>
      <a:lt1>
        <a:srgbClr val="FFFFFF"/>
      </a:lt1>
      <a:dk2>
        <a:srgbClr val="1C252C"/>
      </a:dk2>
      <a:lt2>
        <a:srgbClr val="FFFFFF"/>
      </a:lt2>
      <a:accent1>
        <a:srgbClr val="A1A8AC"/>
      </a:accent1>
      <a:accent2>
        <a:srgbClr val="CBB54C"/>
      </a:accent2>
      <a:accent3>
        <a:srgbClr val="443736"/>
      </a:accent3>
      <a:accent4>
        <a:srgbClr val="035D6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УА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1355</Words>
  <Application>Microsoft Office PowerPoint</Application>
  <PresentationFormat>Произвольный</PresentationFormat>
  <Paragraphs>520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Hyundai Sans Text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Ниденс Александр Владимирович</cp:lastModifiedBy>
  <cp:revision>271</cp:revision>
  <dcterms:created xsi:type="dcterms:W3CDTF">2016-02-21T10:54:27Z</dcterms:created>
  <dcterms:modified xsi:type="dcterms:W3CDTF">2022-03-15T15:56:45Z</dcterms:modified>
</cp:coreProperties>
</file>